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3"/>
    <p:sldId id="267" r:id="rId4"/>
    <p:sldId id="257" r:id="rId5"/>
    <p:sldId id="258" r:id="rId7"/>
    <p:sldId id="279" r:id="rId8"/>
    <p:sldId id="259" r:id="rId9"/>
    <p:sldId id="268" r:id="rId10"/>
    <p:sldId id="272" r:id="rId11"/>
    <p:sldId id="260" r:id="rId12"/>
    <p:sldId id="262" r:id="rId13"/>
    <p:sldId id="261" r:id="rId14"/>
    <p:sldId id="274" r:id="rId15"/>
    <p:sldId id="270" r:id="rId16"/>
    <p:sldId id="276" r:id="rId17"/>
    <p:sldId id="277" r:id="rId18"/>
    <p:sldId id="275" r:id="rId19"/>
    <p:sldId id="278"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1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p:restoredTop sz="95528"/>
  </p:normalViewPr>
  <p:slideViewPr>
    <p:cSldViewPr snapToGrid="0" snapToObjects="1">
      <p:cViewPr>
        <p:scale>
          <a:sx n="118" d="100"/>
          <a:sy n="118" d="100"/>
        </p:scale>
        <p:origin x="92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0CB4D0-2D71-034F-A4D5-EECC4714FB27}" type="doc">
      <dgm:prSet loTypeId="urn:microsoft.com/office/officeart/2005/8/layout/radial4" loCatId="" qsTypeId="urn:microsoft.com/office/officeart/2005/8/quickstyle/simple3" qsCatId="simple" csTypeId="urn:microsoft.com/office/officeart/2005/8/colors/accent1_2" csCatId="accent1" phldr="1"/>
      <dgm:spPr/>
      <dgm:t>
        <a:bodyPr/>
        <a:lstStyle/>
        <a:p>
          <a:endParaRPr lang="zh-CN" altLang="en-US"/>
        </a:p>
      </dgm:t>
    </dgm:pt>
    <dgm:pt modelId="{4F0803D2-C68F-B141-A45B-0CFFD491E148}">
      <dgm:prSet phldrT="[文本]"/>
      <dgm:spPr/>
      <dgm:t>
        <a:bodyPr/>
        <a:lstStyle/>
        <a:p>
          <a:r>
            <a:rPr lang="zh-CN" altLang="en-US" dirty="0" smtClean="0"/>
            <a:t>付费意愿</a:t>
          </a:r>
          <a:endParaRPr lang="zh-CN" altLang="en-US" dirty="0"/>
        </a:p>
      </dgm:t>
    </dgm:pt>
    <dgm:pt modelId="{FC3FCA70-E609-2F45-B464-296B959CBC0C}" cxnId="{0878373C-5879-DC49-8724-D566165AA58D}" type="parTrans">
      <dgm:prSet/>
      <dgm:spPr/>
      <dgm:t>
        <a:bodyPr/>
        <a:lstStyle/>
        <a:p>
          <a:endParaRPr lang="zh-CN" altLang="en-US"/>
        </a:p>
      </dgm:t>
    </dgm:pt>
    <dgm:pt modelId="{51D9ACAB-BB21-EA40-BC25-5598BB86A285}" cxnId="{0878373C-5879-DC49-8724-D566165AA58D}" type="sibTrans">
      <dgm:prSet/>
      <dgm:spPr/>
      <dgm:t>
        <a:bodyPr/>
        <a:lstStyle/>
        <a:p>
          <a:endParaRPr lang="zh-CN" altLang="en-US"/>
        </a:p>
      </dgm:t>
    </dgm:pt>
    <dgm:pt modelId="{09084CDF-CB9A-1D4A-BA9B-3076021A8F15}">
      <dgm:prSet phldrT="[文本]"/>
      <dgm:spPr/>
      <dgm:t>
        <a:bodyPr/>
        <a:lstStyle/>
        <a:p>
          <a:r>
            <a:rPr lang="zh-CN" altLang="en-US" dirty="0" smtClean="0"/>
            <a:t>透明度</a:t>
          </a:r>
          <a:endParaRPr lang="zh-CN" altLang="en-US" dirty="0"/>
        </a:p>
      </dgm:t>
    </dgm:pt>
    <dgm:pt modelId="{1CB2B66A-482C-8740-B1D4-F4F8E6EE88F6}" cxnId="{2E2F5E04-2D48-604C-9BDB-4B567F7B926A}" type="parTrans">
      <dgm:prSet/>
      <dgm:spPr/>
      <dgm:t>
        <a:bodyPr/>
        <a:lstStyle/>
        <a:p>
          <a:endParaRPr lang="zh-CN" altLang="en-US"/>
        </a:p>
      </dgm:t>
    </dgm:pt>
    <dgm:pt modelId="{A962C374-8444-1D47-ABEF-E5A7569D63A1}" cxnId="{2E2F5E04-2D48-604C-9BDB-4B567F7B926A}" type="sibTrans">
      <dgm:prSet/>
      <dgm:spPr/>
      <dgm:t>
        <a:bodyPr/>
        <a:lstStyle/>
        <a:p>
          <a:endParaRPr lang="zh-CN" altLang="en-US"/>
        </a:p>
      </dgm:t>
    </dgm:pt>
    <dgm:pt modelId="{FA36C9D1-2D8D-234B-AAE2-B5BDD0AB0A6E}">
      <dgm:prSet phldrT="[文本]"/>
      <dgm:spPr/>
      <dgm:t>
        <a:bodyPr/>
        <a:lstStyle/>
        <a:p>
          <a:r>
            <a:rPr lang="zh-CN" altLang="en-US" dirty="0" smtClean="0"/>
            <a:t>网站内容吸引度</a:t>
          </a:r>
          <a:endParaRPr lang="zh-CN" altLang="en-US" dirty="0"/>
        </a:p>
      </dgm:t>
    </dgm:pt>
    <dgm:pt modelId="{D2DBEE1B-B657-754D-947C-C0B377159E38}" cxnId="{0C99ACBF-4FD8-884A-98F2-98FA573BEE80}" type="parTrans">
      <dgm:prSet/>
      <dgm:spPr/>
      <dgm:t>
        <a:bodyPr/>
        <a:lstStyle/>
        <a:p>
          <a:endParaRPr lang="zh-CN" altLang="en-US"/>
        </a:p>
      </dgm:t>
    </dgm:pt>
    <dgm:pt modelId="{8B87C62E-F235-0540-A95B-E3C362EE9B6D}" cxnId="{0C99ACBF-4FD8-884A-98F2-98FA573BEE80}" type="sibTrans">
      <dgm:prSet/>
      <dgm:spPr/>
      <dgm:t>
        <a:bodyPr/>
        <a:lstStyle/>
        <a:p>
          <a:endParaRPr lang="zh-CN" altLang="en-US"/>
        </a:p>
      </dgm:t>
    </dgm:pt>
    <dgm:pt modelId="{65B2EBE0-DE60-8B40-9171-10AF784F56DE}">
      <dgm:prSet phldrT="[文本]"/>
      <dgm:spPr/>
      <dgm:t>
        <a:bodyPr/>
        <a:lstStyle/>
        <a:p>
          <a:r>
            <a:rPr lang="zh-CN" altLang="en-US" dirty="0" smtClean="0"/>
            <a:t>产品交付</a:t>
          </a:r>
          <a:endParaRPr lang="zh-CN" altLang="en-US" dirty="0"/>
        </a:p>
      </dgm:t>
    </dgm:pt>
    <dgm:pt modelId="{113DB0A3-60BC-4341-9FD4-5A824DB4C349}" cxnId="{34FBBAA9-A209-264D-BE28-D96E9B1B4C2B}" type="parTrans">
      <dgm:prSet/>
      <dgm:spPr/>
      <dgm:t>
        <a:bodyPr/>
        <a:lstStyle/>
        <a:p>
          <a:endParaRPr lang="zh-CN" altLang="en-US"/>
        </a:p>
      </dgm:t>
    </dgm:pt>
    <dgm:pt modelId="{855BF0F2-2ED0-D64D-AE07-8C8F58D94655}" cxnId="{34FBBAA9-A209-264D-BE28-D96E9B1B4C2B}" type="sibTrans">
      <dgm:prSet/>
      <dgm:spPr/>
      <dgm:t>
        <a:bodyPr/>
        <a:lstStyle/>
        <a:p>
          <a:endParaRPr lang="zh-CN" altLang="en-US"/>
        </a:p>
      </dgm:t>
    </dgm:pt>
    <dgm:pt modelId="{8E8A169A-0028-6044-9715-94379BA80DB4}" type="pres">
      <dgm:prSet presAssocID="{FE0CB4D0-2D71-034F-A4D5-EECC4714FB27}" presName="cycle" presStyleCnt="0">
        <dgm:presLayoutVars>
          <dgm:chMax val="1"/>
          <dgm:dir/>
          <dgm:animLvl val="ctr"/>
          <dgm:resizeHandles val="exact"/>
        </dgm:presLayoutVars>
      </dgm:prSet>
      <dgm:spPr/>
      <dgm:t>
        <a:bodyPr/>
        <a:lstStyle/>
        <a:p>
          <a:endParaRPr lang="zh-CN" altLang="en-US"/>
        </a:p>
      </dgm:t>
    </dgm:pt>
    <dgm:pt modelId="{218BAB7F-8DAC-824C-81D9-2F51E1CAC0D6}" type="pres">
      <dgm:prSet presAssocID="{4F0803D2-C68F-B141-A45B-0CFFD491E148}" presName="centerShape" presStyleLbl="node0" presStyleIdx="0" presStyleCnt="1"/>
      <dgm:spPr/>
      <dgm:t>
        <a:bodyPr/>
        <a:lstStyle/>
        <a:p>
          <a:endParaRPr lang="zh-CN" altLang="en-US"/>
        </a:p>
      </dgm:t>
    </dgm:pt>
    <dgm:pt modelId="{AE154C1A-87D4-D149-8E22-A62EC69C495B}" type="pres">
      <dgm:prSet presAssocID="{1CB2B66A-482C-8740-B1D4-F4F8E6EE88F6}" presName="parTrans" presStyleLbl="bgSibTrans2D1" presStyleIdx="0" presStyleCnt="3"/>
      <dgm:spPr/>
      <dgm:t>
        <a:bodyPr/>
        <a:lstStyle/>
        <a:p>
          <a:endParaRPr lang="zh-CN" altLang="en-US"/>
        </a:p>
      </dgm:t>
    </dgm:pt>
    <dgm:pt modelId="{66B1EAB1-E5A9-6E42-8AF5-F28AAD7CBC67}" type="pres">
      <dgm:prSet presAssocID="{09084CDF-CB9A-1D4A-BA9B-3076021A8F15}" presName="node" presStyleLbl="node1" presStyleIdx="0" presStyleCnt="3" custScaleX="172293" custScaleY="71931">
        <dgm:presLayoutVars>
          <dgm:bulletEnabled val="1"/>
        </dgm:presLayoutVars>
      </dgm:prSet>
      <dgm:spPr/>
      <dgm:t>
        <a:bodyPr/>
        <a:lstStyle/>
        <a:p>
          <a:endParaRPr lang="zh-CN" altLang="en-US"/>
        </a:p>
      </dgm:t>
    </dgm:pt>
    <dgm:pt modelId="{26888449-868C-DB45-9677-C6788A0AC3BC}" type="pres">
      <dgm:prSet presAssocID="{D2DBEE1B-B657-754D-947C-C0B377159E38}" presName="parTrans" presStyleLbl="bgSibTrans2D1" presStyleIdx="1" presStyleCnt="3"/>
      <dgm:spPr/>
      <dgm:t>
        <a:bodyPr/>
        <a:lstStyle/>
        <a:p>
          <a:endParaRPr lang="zh-CN" altLang="en-US"/>
        </a:p>
      </dgm:t>
    </dgm:pt>
    <dgm:pt modelId="{D6D6B8A0-45BF-5F4D-8E21-1D9AE6892FD6}" type="pres">
      <dgm:prSet presAssocID="{FA36C9D1-2D8D-234B-AAE2-B5BDD0AB0A6E}" presName="node" presStyleLbl="node1" presStyleIdx="1" presStyleCnt="3" custScaleX="211999" custScaleY="55095">
        <dgm:presLayoutVars>
          <dgm:bulletEnabled val="1"/>
        </dgm:presLayoutVars>
      </dgm:prSet>
      <dgm:spPr/>
      <dgm:t>
        <a:bodyPr/>
        <a:lstStyle/>
        <a:p>
          <a:endParaRPr lang="zh-CN" altLang="en-US"/>
        </a:p>
      </dgm:t>
    </dgm:pt>
    <dgm:pt modelId="{17F70763-946F-674A-AB12-752B6BF7DE0F}" type="pres">
      <dgm:prSet presAssocID="{113DB0A3-60BC-4341-9FD4-5A824DB4C349}" presName="parTrans" presStyleLbl="bgSibTrans2D1" presStyleIdx="2" presStyleCnt="3"/>
      <dgm:spPr/>
      <dgm:t>
        <a:bodyPr/>
        <a:lstStyle/>
        <a:p>
          <a:endParaRPr lang="zh-CN" altLang="en-US"/>
        </a:p>
      </dgm:t>
    </dgm:pt>
    <dgm:pt modelId="{29994437-1965-204B-A244-3FBFDB94074A}" type="pres">
      <dgm:prSet presAssocID="{65B2EBE0-DE60-8B40-9171-10AF784F56DE}" presName="node" presStyleLbl="node1" presStyleIdx="2" presStyleCnt="3" custScaleX="179691" custScaleY="71931">
        <dgm:presLayoutVars>
          <dgm:bulletEnabled val="1"/>
        </dgm:presLayoutVars>
      </dgm:prSet>
      <dgm:spPr/>
      <dgm:t>
        <a:bodyPr/>
        <a:lstStyle/>
        <a:p>
          <a:endParaRPr lang="zh-CN" altLang="en-US"/>
        </a:p>
      </dgm:t>
    </dgm:pt>
  </dgm:ptLst>
  <dgm:cxnLst>
    <dgm:cxn modelId="{78B0756E-2E68-6044-813C-0E3CAA482DFA}" type="presOf" srcId="{FE0CB4D0-2D71-034F-A4D5-EECC4714FB27}" destId="{8E8A169A-0028-6044-9715-94379BA80DB4}" srcOrd="0" destOrd="0" presId="urn:microsoft.com/office/officeart/2005/8/layout/radial4"/>
    <dgm:cxn modelId="{FAD5E7F1-27EB-374F-936E-56B33F7FFE67}" type="presOf" srcId="{09084CDF-CB9A-1D4A-BA9B-3076021A8F15}" destId="{66B1EAB1-E5A9-6E42-8AF5-F28AAD7CBC67}" srcOrd="0" destOrd="0" presId="urn:microsoft.com/office/officeart/2005/8/layout/radial4"/>
    <dgm:cxn modelId="{0C99ACBF-4FD8-884A-98F2-98FA573BEE80}" srcId="{4F0803D2-C68F-B141-A45B-0CFFD491E148}" destId="{FA36C9D1-2D8D-234B-AAE2-B5BDD0AB0A6E}" srcOrd="1" destOrd="0" parTransId="{D2DBEE1B-B657-754D-947C-C0B377159E38}" sibTransId="{8B87C62E-F235-0540-A95B-E3C362EE9B6D}"/>
    <dgm:cxn modelId="{F34F2AE2-5B87-FF4E-AF99-9B9968F61083}" type="presOf" srcId="{4F0803D2-C68F-B141-A45B-0CFFD491E148}" destId="{218BAB7F-8DAC-824C-81D9-2F51E1CAC0D6}" srcOrd="0" destOrd="0" presId="urn:microsoft.com/office/officeart/2005/8/layout/radial4"/>
    <dgm:cxn modelId="{0878373C-5879-DC49-8724-D566165AA58D}" srcId="{FE0CB4D0-2D71-034F-A4D5-EECC4714FB27}" destId="{4F0803D2-C68F-B141-A45B-0CFFD491E148}" srcOrd="0" destOrd="0" parTransId="{FC3FCA70-E609-2F45-B464-296B959CBC0C}" sibTransId="{51D9ACAB-BB21-EA40-BC25-5598BB86A285}"/>
    <dgm:cxn modelId="{2E2F5E04-2D48-604C-9BDB-4B567F7B926A}" srcId="{4F0803D2-C68F-B141-A45B-0CFFD491E148}" destId="{09084CDF-CB9A-1D4A-BA9B-3076021A8F15}" srcOrd="0" destOrd="0" parTransId="{1CB2B66A-482C-8740-B1D4-F4F8E6EE88F6}" sibTransId="{A962C374-8444-1D47-ABEF-E5A7569D63A1}"/>
    <dgm:cxn modelId="{94B355E9-8D33-FF48-A80D-B15C825791EF}" type="presOf" srcId="{65B2EBE0-DE60-8B40-9171-10AF784F56DE}" destId="{29994437-1965-204B-A244-3FBFDB94074A}" srcOrd="0" destOrd="0" presId="urn:microsoft.com/office/officeart/2005/8/layout/radial4"/>
    <dgm:cxn modelId="{9E95244E-F516-A240-9816-4A5BE49C3AFB}" type="presOf" srcId="{D2DBEE1B-B657-754D-947C-C0B377159E38}" destId="{26888449-868C-DB45-9677-C6788A0AC3BC}" srcOrd="0" destOrd="0" presId="urn:microsoft.com/office/officeart/2005/8/layout/radial4"/>
    <dgm:cxn modelId="{4B3C703C-AE73-7343-88C8-B6A7DFFFF9F7}" type="presOf" srcId="{1CB2B66A-482C-8740-B1D4-F4F8E6EE88F6}" destId="{AE154C1A-87D4-D149-8E22-A62EC69C495B}" srcOrd="0" destOrd="0" presId="urn:microsoft.com/office/officeart/2005/8/layout/radial4"/>
    <dgm:cxn modelId="{1B45D897-F97A-D44D-943D-9DB8AA3080DD}" type="presOf" srcId="{113DB0A3-60BC-4341-9FD4-5A824DB4C349}" destId="{17F70763-946F-674A-AB12-752B6BF7DE0F}" srcOrd="0" destOrd="0" presId="urn:microsoft.com/office/officeart/2005/8/layout/radial4"/>
    <dgm:cxn modelId="{D323D273-BB53-1840-BC31-A21E7E25237C}" type="presOf" srcId="{FA36C9D1-2D8D-234B-AAE2-B5BDD0AB0A6E}" destId="{D6D6B8A0-45BF-5F4D-8E21-1D9AE6892FD6}" srcOrd="0" destOrd="0" presId="urn:microsoft.com/office/officeart/2005/8/layout/radial4"/>
    <dgm:cxn modelId="{34FBBAA9-A209-264D-BE28-D96E9B1B4C2B}" srcId="{4F0803D2-C68F-B141-A45B-0CFFD491E148}" destId="{65B2EBE0-DE60-8B40-9171-10AF784F56DE}" srcOrd="2" destOrd="0" parTransId="{113DB0A3-60BC-4341-9FD4-5A824DB4C349}" sibTransId="{855BF0F2-2ED0-D64D-AE07-8C8F58D94655}"/>
    <dgm:cxn modelId="{8B777321-0A13-AD4C-BF1C-027582403062}" type="presParOf" srcId="{8E8A169A-0028-6044-9715-94379BA80DB4}" destId="{218BAB7F-8DAC-824C-81D9-2F51E1CAC0D6}" srcOrd="0" destOrd="0" presId="urn:microsoft.com/office/officeart/2005/8/layout/radial4"/>
    <dgm:cxn modelId="{8CFE46E9-4C34-BA4E-9B50-783F1C16EF5B}" type="presParOf" srcId="{8E8A169A-0028-6044-9715-94379BA80DB4}" destId="{AE154C1A-87D4-D149-8E22-A62EC69C495B}" srcOrd="1" destOrd="0" presId="urn:microsoft.com/office/officeart/2005/8/layout/radial4"/>
    <dgm:cxn modelId="{0E28E4A3-F058-2643-81D2-639DB5B39A0D}" type="presParOf" srcId="{8E8A169A-0028-6044-9715-94379BA80DB4}" destId="{66B1EAB1-E5A9-6E42-8AF5-F28AAD7CBC67}" srcOrd="2" destOrd="0" presId="urn:microsoft.com/office/officeart/2005/8/layout/radial4"/>
    <dgm:cxn modelId="{F4C5DAA4-F3A9-8B41-A1F3-6818A9FB4996}" type="presParOf" srcId="{8E8A169A-0028-6044-9715-94379BA80DB4}" destId="{26888449-868C-DB45-9677-C6788A0AC3BC}" srcOrd="3" destOrd="0" presId="urn:microsoft.com/office/officeart/2005/8/layout/radial4"/>
    <dgm:cxn modelId="{46922682-7E3A-FF40-8A1A-6195310618B4}" type="presParOf" srcId="{8E8A169A-0028-6044-9715-94379BA80DB4}" destId="{D6D6B8A0-45BF-5F4D-8E21-1D9AE6892FD6}" srcOrd="4" destOrd="0" presId="urn:microsoft.com/office/officeart/2005/8/layout/radial4"/>
    <dgm:cxn modelId="{655367A2-64AE-CF40-A89B-938F9FCE2197}" type="presParOf" srcId="{8E8A169A-0028-6044-9715-94379BA80DB4}" destId="{17F70763-946F-674A-AB12-752B6BF7DE0F}" srcOrd="5" destOrd="0" presId="urn:microsoft.com/office/officeart/2005/8/layout/radial4"/>
    <dgm:cxn modelId="{4EF23F48-02F4-5F47-824A-7B32CEF4BF9F}" type="presParOf" srcId="{8E8A169A-0028-6044-9715-94379BA80DB4}" destId="{29994437-1965-204B-A244-3FBFDB94074A}" srcOrd="6"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BAB7F-8DAC-824C-81D9-2F51E1CAC0D6}">
      <dsp:nvSpPr>
        <dsp:cNvPr id="0" name=""/>
        <dsp:cNvSpPr/>
      </dsp:nvSpPr>
      <dsp:spPr>
        <a:xfrm>
          <a:off x="3882421" y="1965006"/>
          <a:ext cx="1774772" cy="1774772"/>
        </a:xfrm>
        <a:prstGeom prst="ellipse">
          <a:avLst/>
        </a:prstGeom>
        <a:gradFill rotWithShape="0">
          <a:gsLst>
            <a:gs pos="0">
              <a:schemeClr val="accent1">
                <a:hueOff val="0"/>
                <a:satOff val="0"/>
                <a:lumOff val="0"/>
                <a:alphaOff val="0"/>
                <a:tint val="70000"/>
                <a:lumMod val="110000"/>
              </a:schemeClr>
            </a:gs>
            <a:gs pos="100000">
              <a:schemeClr val="accent1">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付费意愿</a:t>
          </a:r>
          <a:endParaRPr lang="zh-CN" altLang="en-US" sz="4000" kern="1200" dirty="0"/>
        </a:p>
      </dsp:txBody>
      <dsp:txXfrm>
        <a:off x="4142330" y="2224915"/>
        <a:ext cx="1254954" cy="1254954"/>
      </dsp:txXfrm>
    </dsp:sp>
    <dsp:sp modelId="{AE154C1A-87D4-D149-8E22-A62EC69C495B}">
      <dsp:nvSpPr>
        <dsp:cNvPr id="0" name=""/>
        <dsp:cNvSpPr/>
      </dsp:nvSpPr>
      <dsp:spPr>
        <a:xfrm rot="12900000">
          <a:off x="2739118" y="1654427"/>
          <a:ext cx="1362008" cy="505810"/>
        </a:xfrm>
        <a:prstGeom prst="leftArrow">
          <a:avLst>
            <a:gd name="adj1" fmla="val 60000"/>
            <a:gd name="adj2" fmla="val 50000"/>
          </a:avLst>
        </a:prstGeom>
        <a:gradFill rotWithShape="0">
          <a:gsLst>
            <a:gs pos="0">
              <a:schemeClr val="accent1">
                <a:tint val="60000"/>
                <a:hueOff val="0"/>
                <a:satOff val="0"/>
                <a:lumOff val="0"/>
                <a:alphaOff val="0"/>
                <a:tint val="70000"/>
                <a:lumMod val="110000"/>
              </a:schemeClr>
            </a:gs>
            <a:gs pos="100000">
              <a:schemeClr val="accent1">
                <a:tint val="60000"/>
                <a:hueOff val="0"/>
                <a:satOff val="0"/>
                <a:lumOff val="0"/>
                <a:alphaOff val="0"/>
                <a:tint val="82000"/>
                <a:alpha val="74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6B1EAB1-E5A9-6E42-8AF5-F28AAD7CBC67}">
      <dsp:nvSpPr>
        <dsp:cNvPr id="0" name=""/>
        <dsp:cNvSpPr/>
      </dsp:nvSpPr>
      <dsp:spPr>
        <a:xfrm>
          <a:off x="1409817" y="1031612"/>
          <a:ext cx="2904918" cy="970224"/>
        </a:xfrm>
        <a:prstGeom prst="roundRect">
          <a:avLst>
            <a:gd name="adj" fmla="val 10000"/>
          </a:avLst>
        </a:prstGeom>
        <a:gradFill rotWithShape="0">
          <a:gsLst>
            <a:gs pos="0">
              <a:schemeClr val="accent1">
                <a:hueOff val="0"/>
                <a:satOff val="0"/>
                <a:lumOff val="0"/>
                <a:alphaOff val="0"/>
                <a:tint val="70000"/>
                <a:lumMod val="110000"/>
              </a:schemeClr>
            </a:gs>
            <a:gs pos="100000">
              <a:schemeClr val="accent1">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透明度</a:t>
          </a:r>
          <a:endParaRPr lang="zh-CN" altLang="en-US" sz="3700" kern="1200" dirty="0"/>
        </a:p>
      </dsp:txBody>
      <dsp:txXfrm>
        <a:off x="1438234" y="1060029"/>
        <a:ext cx="2848084" cy="913390"/>
      </dsp:txXfrm>
    </dsp:sp>
    <dsp:sp modelId="{26888449-868C-DB45-9677-C6788A0AC3BC}">
      <dsp:nvSpPr>
        <dsp:cNvPr id="0" name=""/>
        <dsp:cNvSpPr/>
      </dsp:nvSpPr>
      <dsp:spPr>
        <a:xfrm rot="16200000">
          <a:off x="4088803" y="951826"/>
          <a:ext cx="1362008" cy="505810"/>
        </a:xfrm>
        <a:prstGeom prst="leftArrow">
          <a:avLst>
            <a:gd name="adj1" fmla="val 60000"/>
            <a:gd name="adj2" fmla="val 50000"/>
          </a:avLst>
        </a:prstGeom>
        <a:gradFill rotWithShape="0">
          <a:gsLst>
            <a:gs pos="0">
              <a:schemeClr val="accent1">
                <a:tint val="60000"/>
                <a:hueOff val="0"/>
                <a:satOff val="0"/>
                <a:lumOff val="0"/>
                <a:alphaOff val="0"/>
                <a:tint val="70000"/>
                <a:lumMod val="110000"/>
              </a:schemeClr>
            </a:gs>
            <a:gs pos="100000">
              <a:schemeClr val="accent1">
                <a:tint val="60000"/>
                <a:hueOff val="0"/>
                <a:satOff val="0"/>
                <a:lumOff val="0"/>
                <a:alphaOff val="0"/>
                <a:tint val="82000"/>
                <a:alpha val="74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6D6B8A0-45BF-5F4D-8E21-1D9AE6892FD6}">
      <dsp:nvSpPr>
        <dsp:cNvPr id="0" name=""/>
        <dsp:cNvSpPr/>
      </dsp:nvSpPr>
      <dsp:spPr>
        <a:xfrm>
          <a:off x="2982620" y="152159"/>
          <a:ext cx="3574375" cy="743136"/>
        </a:xfrm>
        <a:prstGeom prst="roundRect">
          <a:avLst>
            <a:gd name="adj" fmla="val 10000"/>
          </a:avLst>
        </a:prstGeom>
        <a:gradFill rotWithShape="0">
          <a:gsLst>
            <a:gs pos="0">
              <a:schemeClr val="accent1">
                <a:hueOff val="0"/>
                <a:satOff val="0"/>
                <a:lumOff val="0"/>
                <a:alphaOff val="0"/>
                <a:tint val="70000"/>
                <a:lumMod val="110000"/>
              </a:schemeClr>
            </a:gs>
            <a:gs pos="100000">
              <a:schemeClr val="accent1">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网站内容吸引度</a:t>
          </a:r>
          <a:endParaRPr lang="zh-CN" altLang="en-US" sz="3700" kern="1200" dirty="0"/>
        </a:p>
      </dsp:txBody>
      <dsp:txXfrm>
        <a:off x="3004386" y="173925"/>
        <a:ext cx="3530843" cy="699604"/>
      </dsp:txXfrm>
    </dsp:sp>
    <dsp:sp modelId="{17F70763-946F-674A-AB12-752B6BF7DE0F}">
      <dsp:nvSpPr>
        <dsp:cNvPr id="0" name=""/>
        <dsp:cNvSpPr/>
      </dsp:nvSpPr>
      <dsp:spPr>
        <a:xfrm rot="19500000">
          <a:off x="5438488" y="1654427"/>
          <a:ext cx="1362008" cy="505810"/>
        </a:xfrm>
        <a:prstGeom prst="leftArrow">
          <a:avLst>
            <a:gd name="adj1" fmla="val 60000"/>
            <a:gd name="adj2" fmla="val 50000"/>
          </a:avLst>
        </a:prstGeom>
        <a:gradFill rotWithShape="0">
          <a:gsLst>
            <a:gs pos="0">
              <a:schemeClr val="accent1">
                <a:tint val="60000"/>
                <a:hueOff val="0"/>
                <a:satOff val="0"/>
                <a:lumOff val="0"/>
                <a:alphaOff val="0"/>
                <a:tint val="70000"/>
                <a:lumMod val="110000"/>
              </a:schemeClr>
            </a:gs>
            <a:gs pos="100000">
              <a:schemeClr val="accent1">
                <a:tint val="60000"/>
                <a:hueOff val="0"/>
                <a:satOff val="0"/>
                <a:lumOff val="0"/>
                <a:alphaOff val="0"/>
                <a:tint val="82000"/>
                <a:alpha val="74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9994437-1965-204B-A244-3FBFDB94074A}">
      <dsp:nvSpPr>
        <dsp:cNvPr id="0" name=""/>
        <dsp:cNvSpPr/>
      </dsp:nvSpPr>
      <dsp:spPr>
        <a:xfrm>
          <a:off x="5162513" y="1031612"/>
          <a:ext cx="3029651" cy="970224"/>
        </a:xfrm>
        <a:prstGeom prst="roundRect">
          <a:avLst>
            <a:gd name="adj" fmla="val 10000"/>
          </a:avLst>
        </a:prstGeom>
        <a:gradFill rotWithShape="0">
          <a:gsLst>
            <a:gs pos="0">
              <a:schemeClr val="accent1">
                <a:hueOff val="0"/>
                <a:satOff val="0"/>
                <a:lumOff val="0"/>
                <a:alphaOff val="0"/>
                <a:tint val="70000"/>
                <a:lumMod val="110000"/>
              </a:schemeClr>
            </a:gs>
            <a:gs pos="100000">
              <a:schemeClr val="accent1">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70485" rIns="70485" bIns="70485" numCol="1" spcCol="1270" anchor="ctr" anchorCtr="0">
          <a:noAutofit/>
        </a:bodyPr>
        <a:lstStyle/>
        <a:p>
          <a:pPr lvl="0" algn="ctr" defTabSz="1644650">
            <a:lnSpc>
              <a:spcPct val="90000"/>
            </a:lnSpc>
            <a:spcBef>
              <a:spcPct val="0"/>
            </a:spcBef>
            <a:spcAft>
              <a:spcPct val="35000"/>
            </a:spcAft>
          </a:pPr>
          <a:r>
            <a:rPr lang="zh-CN" altLang="en-US" sz="3700" kern="1200" dirty="0" smtClean="0"/>
            <a:t>产品交付</a:t>
          </a:r>
          <a:endParaRPr lang="zh-CN" altLang="en-US" sz="3700" kern="1200" dirty="0"/>
        </a:p>
      </dsp:txBody>
      <dsp:txXfrm>
        <a:off x="5190930" y="1060029"/>
        <a:ext cx="2972817" cy="91339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FAE15-AC5B-6E4D-A9D0-699C84813D2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DAC4-BF22-A641-9347-232BEDAD99A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程序员介绍算命师给平台，可以网上算命</a:t>
            </a:r>
            <a:br>
              <a:rPr lang="zh-CN" altLang="en-US" dirty="0" smtClean="0"/>
            </a:br>
            <a:r>
              <a:rPr lang="zh-CN" altLang="en-US" sz="1200" b="0" i="0" kern="1200" dirty="0" smtClean="0">
                <a:solidFill>
                  <a:schemeClr val="tx1"/>
                </a:solidFill>
                <a:effectLst/>
                <a:latin typeface="+mn-lt"/>
                <a:ea typeface="+mn-ea"/>
                <a:cs typeface="+mn-cs"/>
              </a:rPr>
              <a:t>平台的优势受到打击，没有以前那么准（传统算命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网上算命）</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看的到表情、听的到声音、触碰的到身体，人与人比较容易发展情感产生信任， 而网路算命的过程，</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命主则是必须要透过电脑与网路当作媒介，才能进行論命的动作， 在看不到、摸不著的情况之下，情感与信任的建立相对传统來說比较薄弱。</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参与度高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凭空想象</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神秘性、隔离性（面对面）</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收费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免费</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网络算命的第一种盈利方式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平台</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国内平台型的企业分析</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是最常见的一种盈利方式</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帮帮测</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神棍局</a:t>
            </a:r>
            <a:endParaRPr lang="zh-CN" altLang="en-US" sz="1200" b="0" i="0" kern="1200" dirty="0" smtClean="0">
              <a:solidFill>
                <a:schemeClr val="tx1"/>
              </a:solidFill>
              <a:effectLst/>
              <a:latin typeface="+mn-lt"/>
              <a:ea typeface="+mn-ea"/>
              <a:cs typeface="+mn-cs"/>
            </a:endParaRP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程序员介绍算命师给平台，可以网上算命</a:t>
            </a:r>
            <a:br>
              <a:rPr lang="zh-CN" altLang="en-US" dirty="0" smtClean="0"/>
            </a:br>
            <a:r>
              <a:rPr lang="zh-CN" altLang="en-US" sz="1200" b="0" i="0" kern="1200" dirty="0" smtClean="0">
                <a:solidFill>
                  <a:schemeClr val="tx1"/>
                </a:solidFill>
                <a:effectLst/>
                <a:latin typeface="+mn-lt"/>
                <a:ea typeface="+mn-ea"/>
                <a:cs typeface="+mn-cs"/>
              </a:rPr>
              <a:t>平台的优势受到打击，没有以前那么准（传统算命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网上算命）</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看的到表情、听的到声音、触碰的到身体，人与人比较容易发展情感产生信任， 而网路算命的过程，</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命主则是必须要透过电脑与网路当作媒介，才能进行論命的动作， 在看不到、摸不著的情况之下，情感与信任的建立相对传统來說比较薄弱。</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参与度高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凭空想象</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神秘性、隔离性（面对面）</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收费 </a:t>
            </a:r>
            <a:r>
              <a:rPr lang="en-US" altLang="zh-CN" sz="1200" b="0" i="0" kern="1200" dirty="0" smtClean="0">
                <a:solidFill>
                  <a:schemeClr val="tx1"/>
                </a:solidFill>
                <a:effectLst/>
                <a:latin typeface="+mn-lt"/>
                <a:ea typeface="+mn-ea"/>
                <a:cs typeface="+mn-cs"/>
              </a:rPr>
              <a:t>vs </a:t>
            </a:r>
            <a:r>
              <a:rPr lang="zh-CN" altLang="en-US" sz="1200" b="0" i="0" kern="1200" dirty="0" smtClean="0">
                <a:solidFill>
                  <a:schemeClr val="tx1"/>
                </a:solidFill>
                <a:effectLst/>
                <a:latin typeface="+mn-lt"/>
                <a:ea typeface="+mn-ea"/>
                <a:cs typeface="+mn-cs"/>
              </a:rPr>
              <a:t>免费</a:t>
            </a:r>
            <a:endParaRPr lang="zh-CN" altLang="en-US" sz="1200" b="0" i="0" kern="1200" dirty="0" smtClean="0">
              <a:solidFill>
                <a:schemeClr val="tx1"/>
              </a:solidFill>
              <a:effectLst/>
              <a:latin typeface="+mn-lt"/>
              <a:ea typeface="+mn-ea"/>
              <a:cs typeface="+mn-cs"/>
            </a:endParaRP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平台认识算命的小白，技术和董师傅一样，但是升级很快</a:t>
            </a:r>
            <a:br>
              <a:rPr lang="zh-CN" altLang="en-US" dirty="0" smtClean="0"/>
            </a:br>
            <a:r>
              <a:rPr lang="zh-CN" altLang="en-US" sz="1200" b="0" i="0" kern="1200" dirty="0" smtClean="0">
                <a:solidFill>
                  <a:schemeClr val="tx1"/>
                </a:solidFill>
                <a:effectLst/>
                <a:latin typeface="+mn-lt"/>
                <a:ea typeface="+mn-ea"/>
                <a:cs typeface="+mn-cs"/>
              </a:rPr>
              <a:t>平台的劣：势离开平台，剥削人，考核人。技术一样为啥那么快</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模式（第二种盈利模式）</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小白离开平台进入自媒体</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类比同道大叔</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走</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模式的是什么</a:t>
            </a:r>
            <a:endParaRPr lang="zh-CN" altLang="en-US" sz="1200" b="0" i="0" kern="1200" dirty="0" smtClean="0">
              <a:solidFill>
                <a:schemeClr val="tx1"/>
              </a:solidFill>
              <a:effectLst/>
              <a:latin typeface="+mn-lt"/>
              <a:ea typeface="+mn-ea"/>
              <a:cs typeface="+mn-cs"/>
            </a:endParaRP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网络算命的付费模式算命心理学</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通过随机事件获取意义</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大脑喜欢找寻事件的意义</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模棱两可的专属评价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巴纳姆效应</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巴纳姆效应是一种心理现象，人们会对于他们认为是为自己量身订做的一些人格描述给予高度准确的评价，而这些描述往往十分模糊及普遍，以致能够放诸四海皆准适用于很多人身上。巴纳姆效应能够对于为何不少伪科学如占星学、占卜或心理测验等被普遍接受提供一个不十分完全的解释</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网络算命的付费模型</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具备科学知识就不会去算命吗？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反常识点</a:t>
            </a:r>
            <a:endParaRPr lang="zh-CN" altLang="en-US" sz="1200" b="0" i="0" kern="1200" dirty="0" smtClean="0">
              <a:solidFill>
                <a:schemeClr val="tx1"/>
              </a:solidFill>
              <a:effectLst/>
              <a:latin typeface="+mn-lt"/>
              <a:ea typeface="+mn-ea"/>
              <a:cs typeface="+mn-cs"/>
            </a:endParaRP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为什么电脑和</a:t>
            </a:r>
            <a:r>
              <a:rPr lang="en-US" altLang="zh-CN" sz="1200" b="0" i="0" kern="1200" dirty="0" smtClean="0">
                <a:solidFill>
                  <a:schemeClr val="tx1"/>
                </a:solidFill>
                <a:effectLst/>
                <a:latin typeface="+mn-lt"/>
                <a:ea typeface="+mn-ea"/>
                <a:cs typeface="+mn-cs"/>
              </a:rPr>
              <a:t>app</a:t>
            </a:r>
            <a:r>
              <a:rPr lang="zh-CN" altLang="en-US" sz="1200" b="0" i="0" kern="1200" dirty="0" smtClean="0">
                <a:solidFill>
                  <a:schemeClr val="tx1"/>
                </a:solidFill>
                <a:effectLst/>
                <a:latin typeface="+mn-lt"/>
                <a:ea typeface="+mn-ea"/>
                <a:cs typeface="+mn-cs"/>
              </a:rPr>
              <a:t>也能算命？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第三种模式 高科技程序员帮他分析为何软件可以算命</a:t>
            </a:r>
            <a:endParaRPr lang="zh-CN" altLang="en-US" sz="1200" b="0" i="0" kern="1200" dirty="0" smtClean="0">
              <a:solidFill>
                <a:schemeClr val="tx1"/>
              </a:solidFill>
              <a:effectLst/>
              <a:latin typeface="+mn-lt"/>
              <a:ea typeface="+mn-ea"/>
              <a:cs typeface="+mn-cs"/>
            </a:endParaRPr>
          </a:p>
          <a:p>
            <a:pPr lvl="1"/>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免费</a:t>
            </a:r>
            <a:r>
              <a:rPr lang="en-US" altLang="zh-CN" sz="1200" b="0" i="0" kern="1200" dirty="0" smtClean="0">
                <a:solidFill>
                  <a:schemeClr val="tx1"/>
                </a:solidFill>
                <a:effectLst/>
                <a:latin typeface="+mn-lt"/>
                <a:ea typeface="+mn-ea"/>
                <a:cs typeface="+mn-cs"/>
              </a:rPr>
              <a:t>app</a:t>
            </a:r>
            <a:r>
              <a:rPr lang="zh-CN" altLang="en-US" sz="1200" b="0" i="0" kern="1200" dirty="0" smtClean="0">
                <a:solidFill>
                  <a:schemeClr val="tx1"/>
                </a:solidFill>
                <a:effectLst/>
                <a:latin typeface="+mn-lt"/>
                <a:ea typeface="+mn-ea"/>
                <a:cs typeface="+mn-cs"/>
              </a:rPr>
              <a:t>（简单的算法） 引流</a:t>
            </a:r>
            <a:endParaRPr lang="zh-CN" altLang="en-US"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Zappella</a:t>
            </a:r>
            <a:r>
              <a:rPr lang="zh-CN" altLang="en-US" sz="1200" b="0" i="0" kern="1200" dirty="0" smtClean="0">
                <a:solidFill>
                  <a:schemeClr val="tx1"/>
                </a:solidFill>
                <a:effectLst/>
                <a:latin typeface="+mn-lt"/>
                <a:ea typeface="+mn-ea"/>
                <a:cs typeface="+mn-cs"/>
              </a:rPr>
              <a:t>分析</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优劣势（来自报告）</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网络算命的分析（中国）</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数量：各分类数量</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质量：娱乐内容、专业星盘、专业八字</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模因：星座、八字、面相</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网络算命群体的画像</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女性比例高於男性，佔 </a:t>
            </a:r>
            <a:r>
              <a:rPr lang="en-US" altLang="zh-CN" sz="1200" b="0" i="0" kern="1200" dirty="0" smtClean="0">
                <a:solidFill>
                  <a:schemeClr val="tx1"/>
                </a:solidFill>
                <a:effectLst/>
                <a:latin typeface="+mn-lt"/>
                <a:ea typeface="+mn-ea"/>
                <a:cs typeface="+mn-cs"/>
              </a:rPr>
              <a:t>71.9 %</a:t>
            </a:r>
            <a:r>
              <a:rPr lang="zh-CN" altLang="en-US" sz="1200" b="0" i="0" kern="1200" dirty="0" smtClean="0">
                <a:solidFill>
                  <a:schemeClr val="tx1"/>
                </a:solidFill>
                <a:effectLst/>
                <a:latin typeface="+mn-lt"/>
                <a:ea typeface="+mn-ea"/>
                <a:cs typeface="+mn-cs"/>
              </a:rPr>
              <a:t>；年齡主要分布在 </a:t>
            </a:r>
            <a:r>
              <a:rPr lang="en-US" altLang="zh-CN" sz="1200" b="0" i="0" kern="1200" dirty="0" smtClean="0">
                <a:solidFill>
                  <a:schemeClr val="tx1"/>
                </a:solidFill>
                <a:effectLst/>
                <a:latin typeface="+mn-lt"/>
                <a:ea typeface="+mn-ea"/>
                <a:cs typeface="+mn-cs"/>
              </a:rPr>
              <a:t>20~29 </a:t>
            </a:r>
            <a:r>
              <a:rPr lang="zh-CN" altLang="en-US" sz="1200" b="0" i="0" kern="1200" dirty="0" smtClean="0">
                <a:solidFill>
                  <a:schemeClr val="tx1"/>
                </a:solidFill>
                <a:effectLst/>
                <a:latin typeface="+mn-lt"/>
                <a:ea typeface="+mn-ea"/>
                <a:cs typeface="+mn-cs"/>
              </a:rPr>
              <a:t>歲與 </a:t>
            </a:r>
            <a:r>
              <a:rPr lang="en-US" altLang="zh-CN" sz="1200" b="0" i="0" kern="1200" dirty="0" smtClean="0">
                <a:solidFill>
                  <a:schemeClr val="tx1"/>
                </a:solidFill>
                <a:effectLst/>
                <a:latin typeface="+mn-lt"/>
                <a:ea typeface="+mn-ea"/>
                <a:cs typeface="+mn-cs"/>
              </a:rPr>
              <a:t>30~39 </a:t>
            </a:r>
            <a:r>
              <a:rPr lang="zh-CN" altLang="en-US" sz="1200" b="0" i="0" kern="1200" dirty="0" smtClean="0">
                <a:solidFill>
                  <a:schemeClr val="tx1"/>
                </a:solidFill>
                <a:effectLst/>
                <a:latin typeface="+mn-lt"/>
                <a:ea typeface="+mn-ea"/>
                <a:cs typeface="+mn-cs"/>
              </a:rPr>
              <a:t>歲，兩者合計達 </a:t>
            </a:r>
            <a:r>
              <a:rPr lang="en-US" altLang="zh-CN" sz="1200" b="0" i="0" kern="1200" dirty="0" smtClean="0">
                <a:solidFill>
                  <a:schemeClr val="tx1"/>
                </a:solidFill>
                <a:effectLst/>
                <a:latin typeface="+mn-lt"/>
                <a:ea typeface="+mn-ea"/>
                <a:cs typeface="+mn-cs"/>
              </a:rPr>
              <a:t>88.7 %</a:t>
            </a:r>
            <a:r>
              <a:rPr lang="zh-CN" altLang="en-US" sz="1200" b="0" i="0" kern="1200" dirty="0" smtClean="0">
                <a:solidFill>
                  <a:schemeClr val="tx1"/>
                </a:solidFill>
                <a:effectLst/>
                <a:latin typeface="+mn-lt"/>
                <a:ea typeface="+mn-ea"/>
                <a:cs typeface="+mn-cs"/>
              </a:rPr>
              <a:t>（研究发现 </a:t>
            </a:r>
            <a:r>
              <a:rPr lang="en-US" altLang="zh-CN" sz="1200" b="0" i="0" kern="1200" dirty="0" smtClean="0">
                <a:solidFill>
                  <a:schemeClr val="tx1"/>
                </a:solidFill>
                <a:effectLst/>
                <a:latin typeface="+mn-lt"/>
                <a:ea typeface="+mn-ea"/>
                <a:cs typeface="+mn-cs"/>
              </a:rPr>
              <a:t>vs </a:t>
            </a:r>
            <a:r>
              <a:rPr lang="en-US" altLang="zh-CN" sz="1200" b="0" i="0" kern="1200" dirty="0" err="1" smtClean="0">
                <a:solidFill>
                  <a:schemeClr val="tx1"/>
                </a:solidFill>
                <a:effectLst/>
                <a:latin typeface="+mn-lt"/>
                <a:ea typeface="+mn-ea"/>
                <a:cs typeface="+mn-cs"/>
              </a:rPr>
              <a:t>Zapp</a:t>
            </a:r>
            <a:r>
              <a:rPr lang="zh-CN" altLang="en-US" sz="1200" b="0" i="0" kern="1200" dirty="0" smtClean="0">
                <a:solidFill>
                  <a:schemeClr val="tx1"/>
                </a:solidFill>
                <a:effectLst/>
                <a:latin typeface="+mn-lt"/>
                <a:ea typeface="+mn-ea"/>
                <a:cs typeface="+mn-cs"/>
              </a:rPr>
              <a:t>验证 </a:t>
            </a:r>
            <a:r>
              <a:rPr lang="en-US" altLang="zh-CN" sz="1200" b="0" i="0" kern="1200" dirty="0" smtClean="0">
                <a:solidFill>
                  <a:schemeClr val="tx1"/>
                </a:solidFill>
                <a:effectLst/>
                <a:latin typeface="+mn-lt"/>
                <a:ea typeface="+mn-ea"/>
                <a:cs typeface="+mn-cs"/>
              </a:rPr>
              <a:t>vs app</a:t>
            </a:r>
            <a:r>
              <a:rPr lang="zh-CN" altLang="en-US" sz="1200" b="0" i="0" kern="1200" dirty="0" smtClean="0">
                <a:solidFill>
                  <a:schemeClr val="tx1"/>
                </a:solidFill>
                <a:effectLst/>
                <a:latin typeface="+mn-lt"/>
                <a:ea typeface="+mn-ea"/>
                <a:cs typeface="+mn-cs"/>
              </a:rPr>
              <a:t>验证）</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付费的金额（台币）</a:t>
            </a:r>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网络算命的付费模式算命心理学</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通过随机事件获取意义</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大脑喜欢找寻事件的意义</a:t>
            </a:r>
            <a:endParaRPr lang="zh-CN" altLang="en-US" sz="1200" b="0" i="0" kern="1200" dirty="0" smtClean="0">
              <a:solidFill>
                <a:schemeClr val="tx1"/>
              </a:solidFill>
              <a:effectLst/>
              <a:latin typeface="+mn-lt"/>
              <a:ea typeface="+mn-ea"/>
              <a:cs typeface="+mn-cs"/>
            </a:endParaRPr>
          </a:p>
          <a:p>
            <a:pPr lvl="1"/>
            <a:r>
              <a:rPr lang="zh-CN" altLang="en-US" sz="1200" b="0" i="0" kern="1200" dirty="0" smtClean="0">
                <a:solidFill>
                  <a:schemeClr val="tx1"/>
                </a:solidFill>
                <a:effectLst/>
                <a:latin typeface="+mn-lt"/>
                <a:ea typeface="+mn-ea"/>
                <a:cs typeface="+mn-cs"/>
              </a:rPr>
              <a:t>模棱两可的专属评价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巴纳姆效应</a:t>
            </a:r>
            <a:endParaRPr lang="zh-CN" altLang="en-US" sz="1200" b="0" i="0" kern="1200" dirty="0" smtClean="0">
              <a:solidFill>
                <a:schemeClr val="tx1"/>
              </a:solidFill>
              <a:effectLst/>
              <a:latin typeface="+mn-lt"/>
              <a:ea typeface="+mn-ea"/>
              <a:cs typeface="+mn-cs"/>
            </a:endParaRPr>
          </a:p>
          <a:p>
            <a:pPr lvl="2"/>
            <a:r>
              <a:rPr lang="zh-CN" altLang="en-US" sz="1200" b="0" i="0" kern="1200" dirty="0" smtClean="0">
                <a:solidFill>
                  <a:schemeClr val="tx1"/>
                </a:solidFill>
                <a:effectLst/>
                <a:latin typeface="+mn-lt"/>
                <a:ea typeface="+mn-ea"/>
                <a:cs typeface="+mn-cs"/>
              </a:rPr>
              <a:t>巴纳姆效应是一种心理现象，人们会对于他们认为是为自己量身订做的一些人格描述给予高度准确的评价，而这些描述往往十分模糊及普遍，以致能够放诸四海皆准适用于很多人身上。巴纳姆效应能够对于为何不少伪科学如占星学、占卜或心理测验等被普遍接受提供一个不十分完全的解释</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网络算命的付费模型</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具备科学知识就不会去算命吗？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反常识点</a:t>
            </a:r>
            <a:endParaRPr lang="zh-CN" altLang="en-US" sz="1200" b="0" i="0" kern="1200" dirty="0" smtClean="0">
              <a:solidFill>
                <a:schemeClr val="tx1"/>
              </a:solidFill>
              <a:effectLst/>
              <a:latin typeface="+mn-lt"/>
              <a:ea typeface="+mn-ea"/>
              <a:cs typeface="+mn-cs"/>
            </a:endParaRPr>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B18EDAC4-BF22-A641-9347-232BEDAD99A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endParaRPr lang="zh-CN" altLang="en-US" smtClean="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endParaRPr lang="zh-CN" altLang="en-US" smtClean="0"/>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smtClean="0"/>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hyperlink" Target="https://crossmark.crossref.org/dialog?doi=10.1177/0963662514522169&amp;domain=journals.sagepub.com&amp;uri_scheme=https:&amp;cm_version=v2." TargetMode="Externa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latin typeface="Hiragino Sans GB W3" charset="-122"/>
                <a:ea typeface="Hiragino Sans GB W3" charset="-122"/>
                <a:cs typeface="Hiragino Sans GB W3" charset="-122"/>
              </a:rPr>
              <a:t>一个算命师的穿越之旅</a:t>
            </a:r>
            <a:endParaRPr kumimoji="1" lang="zh-CN" altLang="en-US" dirty="0">
              <a:latin typeface="Hiragino Sans GB W3" charset="-122"/>
              <a:ea typeface="Hiragino Sans GB W3" charset="-122"/>
              <a:cs typeface="Hiragino Sans GB W3" charset="-122"/>
            </a:endParaRPr>
          </a:p>
        </p:txBody>
      </p:sp>
      <p:sp>
        <p:nvSpPr>
          <p:cNvPr id="3" name="副标题 2"/>
          <p:cNvSpPr>
            <a:spLocks noGrp="1"/>
          </p:cNvSpPr>
          <p:nvPr>
            <p:ph type="subTitle" idx="1"/>
          </p:nvPr>
        </p:nvSpPr>
        <p:spPr/>
        <p:txBody>
          <a:bodyPr/>
          <a:lstStyle/>
          <a:p>
            <a:r>
              <a:rPr kumimoji="1" lang="zh-CN" altLang="en-US" dirty="0" smtClean="0">
                <a:latin typeface="Microsoft YaHei" charset="-122"/>
                <a:ea typeface="Microsoft YaHei" charset="-122"/>
                <a:cs typeface="Microsoft YaHei" charset="-122"/>
              </a:rPr>
              <a:t>网络算命的最小全局认识</a:t>
            </a:r>
            <a:endParaRPr kumimoji="1" lang="en-US" altLang="zh-CN" dirty="0" smtClean="0">
              <a:latin typeface="Microsoft YaHei" charset="-122"/>
              <a:ea typeface="Microsoft YaHei" charset="-122"/>
              <a:cs typeface="Microsoft YaHei" charset="-122"/>
            </a:endParaRPr>
          </a:p>
          <a:p>
            <a:r>
              <a:rPr kumimoji="1" lang="zh-CN" altLang="en-US" dirty="0" smtClean="0">
                <a:latin typeface="Microsoft YaHei" charset="-122"/>
                <a:ea typeface="Microsoft YaHei" charset="-122"/>
                <a:cs typeface="Microsoft YaHei" charset="-122"/>
              </a:rPr>
              <a:t>队长 千万竹</a:t>
            </a:r>
            <a:endParaRPr kumimoji="1" lang="en-US" altLang="zh-CN" dirty="0" smtClean="0">
              <a:latin typeface="Microsoft YaHei" charset="-122"/>
              <a:ea typeface="Microsoft YaHei" charset="-122"/>
              <a:cs typeface="Microsoft YaHei" charset="-122"/>
            </a:endParaRPr>
          </a:p>
          <a:p>
            <a:r>
              <a:rPr kumimoji="1" lang="zh-CN" altLang="en-US" dirty="0" smtClean="0">
                <a:latin typeface="Microsoft YaHei" charset="-122"/>
                <a:ea typeface="Microsoft YaHei" charset="-122"/>
                <a:cs typeface="Microsoft YaHei" charset="-122"/>
              </a:rPr>
              <a:t>队员 小宫 王钰博</a:t>
            </a:r>
            <a:endParaRPr kumimoji="1" lang="zh-CN" altLang="en-US"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4227" y="378106"/>
            <a:ext cx="10131425" cy="594167"/>
          </a:xfrm>
        </p:spPr>
        <p:txBody>
          <a:bodyPr>
            <a:normAutofit fontScale="90000"/>
          </a:bodyPr>
          <a:lstStyle/>
          <a:p>
            <a:r>
              <a:rPr kumimoji="1" lang="zh-CN" altLang="en-US" dirty="0" smtClean="0"/>
              <a:t>哪些人会算命？</a:t>
            </a:r>
            <a:endParaRPr kumimoji="1" lang="zh-CN" altLang="en-US" dirty="0"/>
          </a:p>
        </p:txBody>
      </p:sp>
      <p:sp>
        <p:nvSpPr>
          <p:cNvPr id="7" name="AutoShape 1" descr="https://journals.sagepub.com/templates/jsp/images/CROSSMARK_Color_horizontal.svg">
            <a:hlinkClick r:id="rId1"/>
          </p:cNvPr>
          <p:cNvSpPr>
            <a:spLocks noChangeAspect="1" noChangeArrowheads="1"/>
          </p:cNvSpPr>
          <p:nvPr/>
        </p:nvSpPr>
        <p:spPr bwMode="auto">
          <a:xfrm>
            <a:off x="6819900" y="5911850"/>
            <a:ext cx="952500" cy="952500"/>
          </a:xfrm>
          <a:prstGeom prst="rect">
            <a:avLst/>
          </a:prstGeom>
          <a:noFill/>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zh-CN" altLang="en-US"/>
          </a:p>
        </p:txBody>
      </p:sp>
      <p:graphicFrame>
        <p:nvGraphicFramePr>
          <p:cNvPr id="8" name="表格 7"/>
          <p:cNvGraphicFramePr>
            <a:graphicFrameLocks noGrp="1"/>
          </p:cNvGraphicFramePr>
          <p:nvPr/>
        </p:nvGraphicFramePr>
        <p:xfrm>
          <a:off x="4768856" y="784872"/>
          <a:ext cx="7161834" cy="5643877"/>
        </p:xfrm>
        <a:graphic>
          <a:graphicData uri="http://schemas.openxmlformats.org/drawingml/2006/table">
            <a:tbl>
              <a:tblPr/>
              <a:tblGrid>
                <a:gridCol w="594518"/>
                <a:gridCol w="1610774"/>
                <a:gridCol w="4956542"/>
              </a:tblGrid>
              <a:tr h="206585">
                <a:tc>
                  <a:txBody>
                    <a:bodyPr/>
                    <a:lstStyle/>
                    <a:p>
                      <a:pPr algn="l" fontAlgn="b"/>
                      <a:r>
                        <a:rPr lang="is-IS" sz="1400" b="0" i="0" u="none" strike="noStrike" dirty="0">
                          <a:solidFill>
                            <a:schemeClr val="tx1"/>
                          </a:solidFill>
                          <a:effectLst/>
                          <a:latin typeface="DengXian" charset="-122"/>
                        </a:rPr>
                        <a:t>2019</a:t>
                      </a:r>
                      <a:endParaRPr lang="is-I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邢婷婷</a:t>
                      </a:r>
                      <a:r>
                        <a:rPr lang="en-US" altLang="zh-CN" sz="1400" b="0" i="0" u="none" strike="noStrike" dirty="0">
                          <a:solidFill>
                            <a:schemeClr val="tx1"/>
                          </a:solidFill>
                          <a:effectLst/>
                          <a:latin typeface="DengXian" charset="-122"/>
                        </a:rPr>
                        <a:t>;</a:t>
                      </a:r>
                      <a:endParaRPr lang="en-US" altLang="zh-CN"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占卜术与时间焦虑</a:t>
                      </a:r>
                      <a:r>
                        <a:rPr lang="en-US" altLang="zh-CN" sz="1400" b="0" i="0" u="none" strike="noStrike" dirty="0">
                          <a:solidFill>
                            <a:schemeClr val="tx1"/>
                          </a:solidFill>
                          <a:effectLst/>
                          <a:latin typeface="DengXian" charset="-122"/>
                        </a:rPr>
                        <a:t>——</a:t>
                      </a:r>
                      <a:r>
                        <a:rPr lang="zh-CN" altLang="en-US" sz="1400" b="0" i="0" u="none" strike="noStrike" dirty="0">
                          <a:solidFill>
                            <a:schemeClr val="tx1"/>
                          </a:solidFill>
                          <a:effectLst/>
                          <a:latin typeface="DengXian" charset="-122"/>
                        </a:rPr>
                        <a:t>当代青年的自然节律时间与社会时间之间的张力</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dirty="0">
                          <a:solidFill>
                            <a:schemeClr val="tx1"/>
                          </a:solidFill>
                          <a:effectLst/>
                          <a:latin typeface="DengXian" charset="-122"/>
                        </a:rPr>
                        <a:t>2017</a:t>
                      </a:r>
                      <a:endParaRPr lang="is-I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en-US" sz="1400" b="0" i="0" u="none" strike="noStrike" dirty="0" err="1">
                          <a:solidFill>
                            <a:schemeClr val="tx1"/>
                          </a:solidFill>
                          <a:effectLst/>
                          <a:latin typeface="DengXian" charset="-122"/>
                        </a:rPr>
                        <a:t>帥嘉珍</a:t>
                      </a:r>
                      <a:r>
                        <a:rPr lang="en-US" sz="1400" b="0" i="0" u="none" strike="noStrike" dirty="0">
                          <a:solidFill>
                            <a:schemeClr val="tx1"/>
                          </a:solidFill>
                          <a:effectLst/>
                          <a:latin typeface="DengXian" charset="-122"/>
                        </a:rPr>
                        <a:t>, ; </a:t>
                      </a:r>
                      <a:r>
                        <a:rPr lang="en-US" sz="1400" b="0" i="0" u="none" strike="noStrike" dirty="0" err="1">
                          <a:solidFill>
                            <a:schemeClr val="tx1"/>
                          </a:solidFill>
                          <a:effectLst/>
                          <a:latin typeface="DengXian" charset="-122"/>
                        </a:rPr>
                        <a:t>陳杏枝</a:t>
                      </a:r>
                      <a:r>
                        <a:rPr lang="en-US" sz="1400" b="0" i="0" u="none" strike="noStrike" dirty="0">
                          <a:solidFill>
                            <a:schemeClr val="tx1"/>
                          </a:solidFill>
                          <a:effectLst/>
                          <a:latin typeface="DengXian" charset="-122"/>
                        </a:rPr>
                        <a:t>, ;  </a:t>
                      </a:r>
                      <a:r>
                        <a:rPr lang="en-US" sz="1400" b="0" i="0" u="none" strike="noStrike" dirty="0" err="1">
                          <a:solidFill>
                            <a:schemeClr val="tx1"/>
                          </a:solidFill>
                          <a:effectLst/>
                          <a:latin typeface="DengXian" charset="-122"/>
                        </a:rPr>
                        <a:t>陳耀斌</a:t>
                      </a:r>
                      <a:r>
                        <a:rPr lang="en-US" sz="1400" b="0" i="0" u="none" strike="noStrike" dirty="0">
                          <a:solidFill>
                            <a:schemeClr val="tx1"/>
                          </a:solidFill>
                          <a:effectLst/>
                          <a:latin typeface="DengXian" charset="-122"/>
                        </a:rPr>
                        <a:t>,</a:t>
                      </a:r>
                      <a:endParaRPr 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網路算命使用者行為與特徵分析：資料探勘技術之應用</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2016</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田志鹏</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算命现象的心理学探索</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dirty="0">
                          <a:solidFill>
                            <a:schemeClr val="tx1"/>
                          </a:solidFill>
                          <a:effectLst/>
                          <a:latin typeface="DengXian" charset="-122"/>
                        </a:rPr>
                        <a:t>2015</a:t>
                      </a:r>
                      <a:endParaRPr lang="is-I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TW" altLang="en-US" sz="1400" b="0" i="0" u="none" strike="noStrike">
                          <a:solidFill>
                            <a:schemeClr val="tx1"/>
                          </a:solidFill>
                          <a:effectLst/>
                          <a:latin typeface="DengXian" charset="-122"/>
                        </a:rPr>
                        <a:t>逸</a:t>
                      </a:r>
                      <a:r>
                        <a:rPr lang="en-US" altLang="zh-TW" sz="1400" b="0" i="0" u="none" strike="noStrike">
                          <a:solidFill>
                            <a:schemeClr val="tx1"/>
                          </a:solidFill>
                          <a:effectLst/>
                          <a:latin typeface="DengXian" charset="-122"/>
                        </a:rPr>
                        <a:t>, </a:t>
                      </a:r>
                      <a:r>
                        <a:rPr lang="zh-TW" altLang="en-US" sz="1400" b="0" i="0" u="none" strike="noStrike">
                          <a:solidFill>
                            <a:schemeClr val="tx1"/>
                          </a:solidFill>
                          <a:effectLst/>
                          <a:latin typeface="DengXian" charset="-122"/>
                        </a:rPr>
                        <a:t>彭馨</a:t>
                      </a:r>
                      <a:endParaRPr lang="zh-TW" altLang="en-U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命理產業免費體驗課程之</a:t>
                      </a:r>
                      <a:r>
                        <a:rPr lang="en-US" altLang="zh-CN" sz="1400" b="0" i="0" u="none" strike="noStrike">
                          <a:solidFill>
                            <a:schemeClr val="tx1"/>
                          </a:solidFill>
                          <a:effectLst/>
                          <a:latin typeface="DengXian" charset="-122"/>
                        </a:rPr>
                        <a:t>KANO</a:t>
                      </a:r>
                      <a:r>
                        <a:rPr lang="zh-CN" altLang="en-US" sz="1400" b="0" i="0" u="none" strike="noStrike">
                          <a:solidFill>
                            <a:schemeClr val="tx1"/>
                          </a:solidFill>
                          <a:effectLst/>
                          <a:latin typeface="DengXian" charset="-122"/>
                        </a:rPr>
                        <a:t>模型分析</a:t>
                      </a:r>
                      <a:endParaRPr lang="zh-CN" altLang="en-US" sz="1400" b="0" i="0" u="none" strike="noStrike">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2015</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张凤娇</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算命现象的社会心理解析</a:t>
                      </a:r>
                      <a:endParaRPr lang="zh-CN" altLang="en-US" sz="1400" b="0" i="0" u="none" strike="noStrike">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2014</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en-US" sz="1400" b="0" i="0" u="none" strike="noStrike">
                          <a:solidFill>
                            <a:schemeClr val="tx1"/>
                          </a:solidFill>
                          <a:effectLst/>
                          <a:latin typeface="DengXian" charset="-122"/>
                        </a:rPr>
                        <a:t>李耕;</a:t>
                      </a:r>
                      <a:endParaRPr lang="en-U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当代算命占卜的自我合理化</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a:solidFill>
                            <a:schemeClr val="tx1"/>
                          </a:solidFill>
                          <a:effectLst/>
                          <a:latin typeface="DengXian" charset="-122"/>
                        </a:rPr>
                        <a:t>2014</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de-DE" sz="1400" b="0" i="0" u="none" strike="noStrike" dirty="0" err="1">
                          <a:solidFill>
                            <a:schemeClr val="tx1"/>
                          </a:solidFill>
                          <a:effectLst/>
                          <a:latin typeface="DengXian" charset="-122"/>
                        </a:rPr>
                        <a:t>Paichi</a:t>
                      </a:r>
                      <a:r>
                        <a:rPr lang="de-DE" sz="1400" b="0" i="0" u="none" strike="noStrike" dirty="0">
                          <a:solidFill>
                            <a:schemeClr val="tx1"/>
                          </a:solidFill>
                          <a:effectLst/>
                          <a:latin typeface="DengXian" charset="-122"/>
                        </a:rPr>
                        <a:t> Pat </a:t>
                      </a:r>
                      <a:r>
                        <a:rPr lang="de-DE" sz="1400" b="0" i="0" u="none" strike="noStrike" dirty="0" err="1">
                          <a:solidFill>
                            <a:schemeClr val="tx1"/>
                          </a:solidFill>
                          <a:effectLst/>
                          <a:latin typeface="DengXian" charset="-122"/>
                        </a:rPr>
                        <a:t>Shein</a:t>
                      </a:r>
                      <a:r>
                        <a:rPr lang="de-DE" sz="1400" b="0" i="0" u="none" strike="noStrike" dirty="0">
                          <a:solidFill>
                            <a:schemeClr val="tx1"/>
                          </a:solidFill>
                          <a:effectLst/>
                          <a:latin typeface="DengXian" charset="-122"/>
                        </a:rPr>
                        <a:t>, </a:t>
                      </a:r>
                      <a:r>
                        <a:rPr lang="de-DE" sz="1400" b="0" i="0" u="none" strike="noStrike" dirty="0" err="1">
                          <a:solidFill>
                            <a:schemeClr val="tx1"/>
                          </a:solidFill>
                          <a:effectLst/>
                          <a:latin typeface="DengXian" charset="-122"/>
                        </a:rPr>
                        <a:t>Yuh-Yuh</a:t>
                      </a:r>
                      <a:r>
                        <a:rPr lang="de-DE" sz="1400" b="0" i="0" u="none" strike="noStrike" dirty="0">
                          <a:solidFill>
                            <a:schemeClr val="tx1"/>
                          </a:solidFill>
                          <a:effectLst/>
                          <a:latin typeface="DengXian" charset="-122"/>
                        </a:rPr>
                        <a:t> Li, Tai-Chu Huang</a:t>
                      </a:r>
                      <a:endParaRPr lang="de-DE"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en-US" sz="1400" b="0" i="0" u="none" strike="noStrike" dirty="0">
                          <a:solidFill>
                            <a:schemeClr val="tx1"/>
                          </a:solidFill>
                          <a:effectLst/>
                          <a:latin typeface="DengXian" charset="-122"/>
                        </a:rPr>
                        <a:t>Relationship between scientific knowledge and fortune-telling</a:t>
                      </a:r>
                      <a:endParaRPr 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a:solidFill>
                            <a:schemeClr val="tx1"/>
                          </a:solidFill>
                          <a:effectLst/>
                          <a:latin typeface="DengXian" charset="-122"/>
                        </a:rPr>
                        <a:t>2013</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TW" altLang="en-US" sz="1400" b="0" i="0" u="none" strike="noStrike" dirty="0" smtClean="0">
                          <a:solidFill>
                            <a:schemeClr val="tx1"/>
                          </a:solidFill>
                          <a:effectLst/>
                          <a:latin typeface="DengXian" charset="-122"/>
                        </a:rPr>
                        <a:t>劉瑀凡</a:t>
                      </a:r>
                      <a:r>
                        <a:rPr lang="en-US" altLang="zh-TW" sz="1400" b="0" i="0" u="none" strike="noStrike" dirty="0" smtClean="0">
                          <a:solidFill>
                            <a:schemeClr val="tx1"/>
                          </a:solidFill>
                          <a:effectLst/>
                          <a:latin typeface="DengXian" charset="-122"/>
                        </a:rPr>
                        <a:t>, </a:t>
                      </a:r>
                      <a:endParaRPr lang="zh-TW"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消費者對線上算命服務知覺風險及購買意願之影響因素</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309877">
                <a:tc>
                  <a:txBody>
                    <a:bodyPr/>
                    <a:lstStyle/>
                    <a:p>
                      <a:pPr algn="l" fontAlgn="b"/>
                      <a:r>
                        <a:rPr lang="is-IS" sz="1400" b="0" i="0" u="none" strike="noStrike">
                          <a:solidFill>
                            <a:schemeClr val="tx1"/>
                          </a:solidFill>
                          <a:effectLst/>
                          <a:latin typeface="DengXian" charset="-122"/>
                        </a:rPr>
                        <a:t>2012</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胡智淵</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「算命經驗」的現象學研究：試論一個「三方結構」的心理諮商</a:t>
                      </a:r>
                      <a:r>
                        <a:rPr lang="zh-CN" altLang="en-US" sz="1400" b="0" i="0" u="none" strike="noStrike" dirty="0" smtClean="0">
                          <a:solidFill>
                            <a:schemeClr val="tx1"/>
                          </a:solidFill>
                          <a:effectLst/>
                          <a:latin typeface="DengXian" charset="-122"/>
                        </a:rPr>
                        <a:t>模式</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dirty="0">
                          <a:solidFill>
                            <a:schemeClr val="tx1"/>
                          </a:solidFill>
                          <a:effectLst/>
                          <a:latin typeface="DengXian" charset="-122"/>
                        </a:rPr>
                        <a:t>2012</a:t>
                      </a:r>
                      <a:endParaRPr lang="is-I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smtClean="0">
                          <a:solidFill>
                            <a:schemeClr val="tx1"/>
                          </a:solidFill>
                          <a:effectLst/>
                          <a:latin typeface="DengXian" charset="-122"/>
                        </a:rPr>
                        <a:t>潘薇蒂</a:t>
                      </a:r>
                      <a:r>
                        <a:rPr lang="en-US" altLang="zh-CN" sz="1400" b="0" i="0" u="none" strike="noStrike" dirty="0" smtClean="0">
                          <a:solidFill>
                            <a:schemeClr val="tx1"/>
                          </a:solidFill>
                          <a:effectLst/>
                          <a:latin typeface="DengXian" charset="-122"/>
                        </a:rPr>
                        <a:t>, </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影響數位內容網站使用者付費意願之研究─以算命網站為</a:t>
                      </a:r>
                      <a:r>
                        <a:rPr lang="zh-CN" altLang="en-US" sz="1400" b="0" i="0" u="none" strike="noStrike" dirty="0" smtClean="0">
                          <a:solidFill>
                            <a:schemeClr val="tx1"/>
                          </a:solidFill>
                          <a:effectLst/>
                          <a:latin typeface="DengXian" charset="-122"/>
                        </a:rPr>
                        <a:t>例</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a:solidFill>
                            <a:schemeClr val="tx1"/>
                          </a:solidFill>
                          <a:effectLst/>
                          <a:latin typeface="DengXian" charset="-122"/>
                        </a:rPr>
                        <a:t>2012</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顏任儀</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玩命之徒的玩命之途：女性算命行為的性別面向分析</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2010</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董向慧</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当代青年人热衷网络迷信的社会学分析</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a:solidFill>
                            <a:schemeClr val="tx1"/>
                          </a:solidFill>
                          <a:effectLst/>
                          <a:latin typeface="DengXian" charset="-122"/>
                        </a:rPr>
                        <a:t>2010</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黃威仁</a:t>
                      </a:r>
                      <a:endParaRPr lang="zh-CN" altLang="en-U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紫微斗數命理師在助人歷程上之語言技巧的研究</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2010</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fi-FI" sz="1400" b="0" i="0" u="none" strike="noStrike" dirty="0" err="1">
                          <a:solidFill>
                            <a:schemeClr val="tx1"/>
                          </a:solidFill>
                          <a:effectLst/>
                          <a:latin typeface="DengXian" charset="-122"/>
                        </a:rPr>
                        <a:t>郭佳銘</a:t>
                      </a:r>
                      <a:r>
                        <a:rPr lang="fi-FI" sz="1400" b="0" i="0" u="none" strike="noStrike" dirty="0">
                          <a:solidFill>
                            <a:schemeClr val="tx1"/>
                          </a:solidFill>
                          <a:effectLst/>
                          <a:latin typeface="DengXian" charset="-122"/>
                        </a:rPr>
                        <a:t>; </a:t>
                      </a:r>
                      <a:endParaRPr lang="fi-FI"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指紋類別與人格特質關聯性分析</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309877">
                <a:tc>
                  <a:txBody>
                    <a:bodyPr/>
                    <a:lstStyle/>
                    <a:p>
                      <a:pPr algn="l" fontAlgn="b"/>
                      <a:r>
                        <a:rPr lang="is-IS" sz="1400" b="0" i="0" u="none" strike="noStrike">
                          <a:solidFill>
                            <a:schemeClr val="tx1"/>
                          </a:solidFill>
                          <a:effectLst/>
                          <a:latin typeface="DengXian" charset="-122"/>
                        </a:rPr>
                        <a:t>2009</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魏劭楷</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網路算命使用者的動機、滿足、信任與評估的初探性</a:t>
                      </a:r>
                      <a:r>
                        <a:rPr lang="zh-CN" altLang="en-US" sz="1400" b="0" i="0" u="none" strike="noStrike" dirty="0" smtClean="0">
                          <a:solidFill>
                            <a:schemeClr val="tx1"/>
                          </a:solidFill>
                          <a:effectLst/>
                          <a:latin typeface="DengXian" charset="-122"/>
                        </a:rPr>
                        <a:t>研究</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206585">
                <a:tc>
                  <a:txBody>
                    <a:bodyPr/>
                    <a:lstStyle/>
                    <a:p>
                      <a:pPr algn="l" fontAlgn="b"/>
                      <a:r>
                        <a:rPr lang="is-IS" sz="1400" b="0" i="0" u="none" strike="noStrike">
                          <a:solidFill>
                            <a:schemeClr val="tx1"/>
                          </a:solidFill>
                          <a:effectLst/>
                          <a:latin typeface="DengXian" charset="-122"/>
                        </a:rPr>
                        <a:t>2008</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曾俊溢</a:t>
                      </a:r>
                      <a:endParaRPr lang="zh-CN" altLang="en-U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算命的心理因素與動機</a:t>
                      </a:r>
                      <a:r>
                        <a:rPr lang="zh-CN" altLang="en-US" sz="1400" b="0" i="0" u="none" strike="noStrike" dirty="0" smtClean="0">
                          <a:solidFill>
                            <a:schemeClr val="tx1"/>
                          </a:solidFill>
                          <a:effectLst/>
                          <a:latin typeface="DengXian" charset="-122"/>
                        </a:rPr>
                        <a:t>研究</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2007</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王芳屏</a:t>
                      </a:r>
                      <a:r>
                        <a:rPr lang="en-US" altLang="zh-CN" sz="1400" b="0" i="0" u="none" strike="noStrike">
                          <a:solidFill>
                            <a:schemeClr val="tx1"/>
                          </a:solidFill>
                          <a:effectLst/>
                          <a:latin typeface="DengXian" charset="-122"/>
                        </a:rPr>
                        <a:t>, </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從知識社會學看星命術知識之建構</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2006</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吕华芹</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我国学生算命情况的实证研究</a:t>
                      </a:r>
                      <a:endParaRPr lang="zh-CN" altLang="en-US" sz="1400" b="0" i="0" u="none" strike="noStrike" dirty="0">
                        <a:solidFill>
                          <a:schemeClr val="tx1"/>
                        </a:solidFill>
                        <a:effectLst/>
                        <a:latin typeface="DengXian" charset="-122"/>
                      </a:endParaRPr>
                    </a:p>
                  </a:txBody>
                  <a:tcPr marL="0" marR="0" marT="0" marB="0">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2006</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刘少才</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算命之谜</a:t>
                      </a:r>
                      <a:endParaRPr lang="zh-CN" altLang="en-US" sz="1400" b="0" i="0" u="none" strike="noStrike">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is-IS" sz="1400" b="0" i="0" u="none" strike="noStrike">
                          <a:solidFill>
                            <a:schemeClr val="tx1"/>
                          </a:solidFill>
                          <a:effectLst/>
                          <a:latin typeface="DengXian" charset="-122"/>
                        </a:rPr>
                        <a:t>2001</a:t>
                      </a:r>
                      <a:endParaRPr lang="is-IS"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刘建卓</a:t>
                      </a:r>
                      <a:r>
                        <a:rPr lang="en-US" altLang="zh-CN" sz="1400" b="0" i="0" u="none" strike="noStrike">
                          <a:solidFill>
                            <a:schemeClr val="tx1"/>
                          </a:solidFill>
                          <a:effectLst/>
                          <a:latin typeface="DengXian" charset="-122"/>
                        </a:rPr>
                        <a:t>;</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关于占卜算命的几点理性思考</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r h="0">
                <a:tc>
                  <a:txBody>
                    <a:bodyPr/>
                    <a:lstStyle/>
                    <a:p>
                      <a:pPr algn="l" fontAlgn="b"/>
                      <a:r>
                        <a:rPr lang="en-US" altLang="zh-CN" sz="1400" b="0" i="0" u="none" strike="noStrike">
                          <a:solidFill>
                            <a:schemeClr val="tx1"/>
                          </a:solidFill>
                          <a:effectLst/>
                          <a:latin typeface="DengXian" charset="-122"/>
                        </a:rPr>
                        <a:t>1999</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a:solidFill>
                            <a:schemeClr val="tx1"/>
                          </a:solidFill>
                          <a:effectLst/>
                          <a:latin typeface="DengXian" charset="-122"/>
                        </a:rPr>
                        <a:t>瞿海源</a:t>
                      </a:r>
                      <a:r>
                        <a:rPr lang="en-US" altLang="zh-CN" sz="1400" b="0" i="0" u="none" strike="noStrike">
                          <a:solidFill>
                            <a:schemeClr val="tx1"/>
                          </a:solidFill>
                          <a:effectLst/>
                          <a:latin typeface="DengXian" charset="-122"/>
                        </a:rPr>
                        <a:t>, </a:t>
                      </a:r>
                      <a:endParaRPr lang="en-US" altLang="zh-CN" sz="1400" b="0" i="0" u="none" strike="noStrike">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術數流行與社會變遷</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bl>
          </a:graphicData>
        </a:graphic>
      </p:graphicFrame>
      <p:graphicFrame>
        <p:nvGraphicFramePr>
          <p:cNvPr id="11" name="表格 10"/>
          <p:cNvGraphicFramePr>
            <a:graphicFrameLocks noGrp="1"/>
          </p:cNvGraphicFramePr>
          <p:nvPr/>
        </p:nvGraphicFramePr>
        <p:xfrm>
          <a:off x="345688" y="1225770"/>
          <a:ext cx="4159891" cy="1724736"/>
        </p:xfrm>
        <a:graphic>
          <a:graphicData uri="http://schemas.openxmlformats.org/drawingml/2006/table">
            <a:tbl>
              <a:tblPr>
                <a:tableStyleId>{5C22544A-7EE6-4342-B048-85BDC9FD1C3A}</a:tableStyleId>
              </a:tblPr>
              <a:tblGrid>
                <a:gridCol w="1158151"/>
                <a:gridCol w="3001740"/>
              </a:tblGrid>
              <a:tr h="340057">
                <a:tc>
                  <a:txBody>
                    <a:bodyPr/>
                    <a:lstStyle/>
                    <a:p>
                      <a:pPr algn="l" fontAlgn="ctr"/>
                      <a:r>
                        <a:rPr lang="zh-CN" altLang="en-US" sz="1100" b="1" u="none" strike="noStrike" dirty="0">
                          <a:effectLst/>
                        </a:rPr>
                        <a:t>性别年龄</a:t>
                      </a:r>
                      <a:endParaRPr lang="zh-CN" altLang="en-US" sz="1100" b="1" i="0" u="none" strike="noStrike" dirty="0">
                        <a:solidFill>
                          <a:srgbClr val="000000"/>
                        </a:solidFill>
                        <a:effectLst/>
                        <a:latin typeface="宋体" pitchFamily="2" charset="-122"/>
                      </a:endParaRPr>
                    </a:p>
                  </a:txBody>
                  <a:tcPr marL="12700" marR="12700" marT="12700" marB="0" anchor="ctr"/>
                </a:tc>
                <a:tc>
                  <a:txBody>
                    <a:bodyPr/>
                    <a:lstStyle/>
                    <a:p>
                      <a:pPr algn="l" fontAlgn="ctr"/>
                      <a:r>
                        <a:rPr lang="en-US" sz="1100" u="none" strike="noStrike" dirty="0">
                          <a:effectLst/>
                        </a:rPr>
                        <a:t>70%-80% 是20-40岁女性</a:t>
                      </a:r>
                      <a:endParaRPr lang="en-US" sz="1100" b="0" i="0" u="none" strike="noStrike" dirty="0">
                        <a:solidFill>
                          <a:srgbClr val="000000"/>
                        </a:solidFill>
                        <a:effectLst/>
                        <a:latin typeface="宋体" pitchFamily="2" charset="-122"/>
                      </a:endParaRPr>
                    </a:p>
                  </a:txBody>
                  <a:tcPr marL="12700" marR="12700" marT="12700" marB="0" anchor="ctr"/>
                </a:tc>
              </a:tr>
              <a:tr h="340057">
                <a:tc>
                  <a:txBody>
                    <a:bodyPr/>
                    <a:lstStyle/>
                    <a:p>
                      <a:pPr algn="l" fontAlgn="ctr"/>
                      <a:r>
                        <a:rPr lang="zh-CN" altLang="en-US" sz="1100" b="1" i="0" u="none" strike="noStrike" dirty="0" smtClean="0">
                          <a:solidFill>
                            <a:srgbClr val="000000"/>
                          </a:solidFill>
                          <a:effectLst/>
                          <a:latin typeface="宋体" pitchFamily="2" charset="-122"/>
                        </a:rPr>
                        <a:t>男女差异</a:t>
                      </a:r>
                      <a:endParaRPr lang="zh-CN" altLang="en-US" sz="1100" b="1" i="0" u="none" strike="noStrike" dirty="0">
                        <a:solidFill>
                          <a:srgbClr val="000000"/>
                        </a:solidFill>
                        <a:effectLst/>
                        <a:latin typeface="宋体" pitchFamily="2" charset="-122"/>
                      </a:endParaRPr>
                    </a:p>
                  </a:txBody>
                  <a:tcPr marL="12700" marR="12700" marT="12700" marB="0" anchor="ctr"/>
                </a:tc>
                <a:tc>
                  <a:txBody>
                    <a:bodyPr/>
                    <a:lstStyle/>
                    <a:p>
                      <a:pPr algn="l" fontAlgn="ctr"/>
                      <a:r>
                        <a:rPr lang="zh-CN" altLang="en-US" sz="1100" b="0" i="0" u="none" strike="noStrike" dirty="0" smtClean="0">
                          <a:solidFill>
                            <a:srgbClr val="000000"/>
                          </a:solidFill>
                          <a:effectLst/>
                          <a:latin typeface="宋体" pitchFamily="2" charset="-122"/>
                        </a:rPr>
                        <a:t>女</a:t>
                      </a:r>
                      <a:r>
                        <a:rPr lang="en-US" altLang="zh-CN" sz="1100" b="0" i="0" u="none" strike="noStrike" dirty="0" smtClean="0">
                          <a:solidFill>
                            <a:srgbClr val="000000"/>
                          </a:solidFill>
                          <a:effectLst/>
                          <a:latin typeface="宋体" pitchFamily="2" charset="-122"/>
                        </a:rPr>
                        <a:t>-</a:t>
                      </a:r>
                      <a:r>
                        <a:rPr lang="zh-CN" altLang="en-US" sz="1100" b="0" i="0" u="none" strike="noStrike" dirty="0" smtClean="0">
                          <a:solidFill>
                            <a:srgbClr val="000000"/>
                          </a:solidFill>
                          <a:effectLst/>
                          <a:latin typeface="宋体" pitchFamily="2" charset="-122"/>
                        </a:rPr>
                        <a:t>婚姻情感，男</a:t>
                      </a:r>
                      <a:r>
                        <a:rPr lang="en-US" altLang="zh-CN" sz="1100" b="0" i="0" u="none" strike="noStrike" dirty="0" smtClean="0">
                          <a:solidFill>
                            <a:srgbClr val="000000"/>
                          </a:solidFill>
                          <a:effectLst/>
                          <a:latin typeface="宋体" pitchFamily="2" charset="-122"/>
                        </a:rPr>
                        <a:t>-</a:t>
                      </a:r>
                      <a:r>
                        <a:rPr lang="zh-CN" altLang="en-US" sz="1100" b="0" i="0" u="none" strike="noStrike" dirty="0" smtClean="0">
                          <a:solidFill>
                            <a:srgbClr val="000000"/>
                          </a:solidFill>
                          <a:effectLst/>
                          <a:latin typeface="宋体" pitchFamily="2" charset="-122"/>
                        </a:rPr>
                        <a:t>事业财运</a:t>
                      </a:r>
                      <a:endParaRPr lang="en-US" sz="1100" b="0" i="0" u="none" strike="noStrike" dirty="0">
                        <a:solidFill>
                          <a:srgbClr val="000000"/>
                        </a:solidFill>
                        <a:effectLst/>
                        <a:latin typeface="宋体" pitchFamily="2" charset="-122"/>
                      </a:endParaRPr>
                    </a:p>
                  </a:txBody>
                  <a:tcPr marL="12700" marR="12700" marT="12700" marB="0" anchor="ctr"/>
                </a:tc>
              </a:tr>
              <a:tr h="414821">
                <a:tc>
                  <a:txBody>
                    <a:bodyPr/>
                    <a:lstStyle/>
                    <a:p>
                      <a:pPr algn="l" fontAlgn="ctr"/>
                      <a:r>
                        <a:rPr lang="zh-CN" altLang="en-US" sz="1100" b="1" u="none" strike="noStrike" dirty="0">
                          <a:effectLst/>
                        </a:rPr>
                        <a:t>网络算命的动机</a:t>
                      </a:r>
                      <a:endParaRPr lang="zh-CN" altLang="en-US" sz="1100" b="1" i="0" u="none" strike="noStrike" dirty="0">
                        <a:solidFill>
                          <a:srgbClr val="000000"/>
                        </a:solidFill>
                        <a:effectLst/>
                        <a:latin typeface="宋体" pitchFamily="2" charset="-122"/>
                      </a:endParaRPr>
                    </a:p>
                  </a:txBody>
                  <a:tcPr marL="12700" marR="12700" marT="12700" marB="0" anchor="ctr"/>
                </a:tc>
                <a:tc>
                  <a:txBody>
                    <a:bodyPr/>
                    <a:lstStyle/>
                    <a:p>
                      <a:pPr algn="l" fontAlgn="ctr"/>
                      <a:r>
                        <a:rPr lang="zh-CN" altLang="en-US" sz="1100" u="none" strike="noStrike" dirty="0">
                          <a:effectLst/>
                        </a:rPr>
                        <a:t>好奇好玩、解决困境、增进了解、网络优势、追求刺激倾向</a:t>
                      </a:r>
                      <a:endParaRPr lang="zh-CN" altLang="en-US" sz="1100" b="0" i="0" u="none" strike="noStrike" dirty="0">
                        <a:solidFill>
                          <a:srgbClr val="000000"/>
                        </a:solidFill>
                        <a:effectLst/>
                        <a:latin typeface="宋体" pitchFamily="2" charset="-122"/>
                      </a:endParaRPr>
                    </a:p>
                  </a:txBody>
                  <a:tcPr marL="12700" marR="12700" marT="12700" marB="0" anchor="ctr"/>
                </a:tc>
              </a:tr>
              <a:tr h="414821">
                <a:tc>
                  <a:txBody>
                    <a:bodyPr/>
                    <a:lstStyle/>
                    <a:p>
                      <a:pPr algn="l" fontAlgn="ctr"/>
                      <a:r>
                        <a:rPr lang="zh-CN" altLang="en-US" sz="1100" b="1" u="none" strike="noStrike" dirty="0">
                          <a:effectLst/>
                        </a:rPr>
                        <a:t>网络算命的人格特质</a:t>
                      </a:r>
                      <a:endParaRPr lang="zh-CN" altLang="en-US" sz="1100" b="1" i="0" u="none" strike="noStrike" dirty="0">
                        <a:solidFill>
                          <a:srgbClr val="000000"/>
                        </a:solidFill>
                        <a:effectLst/>
                        <a:latin typeface="宋体" pitchFamily="2" charset="-122"/>
                      </a:endParaRPr>
                    </a:p>
                  </a:txBody>
                  <a:tcPr marL="12700" marR="12700" marT="12700" marB="0" anchor="ctr"/>
                </a:tc>
                <a:tc>
                  <a:txBody>
                    <a:bodyPr/>
                    <a:lstStyle/>
                    <a:p>
                      <a:pPr algn="l" fontAlgn="ctr"/>
                      <a:r>
                        <a:rPr lang="zh-CN" altLang="en-US" sz="1100" u="none" strike="noStrike" dirty="0">
                          <a:effectLst/>
                        </a:rPr>
                        <a:t>外控倾向、自尊心、主观幸福感低</a:t>
                      </a:r>
                      <a:endParaRPr lang="zh-CN" altLang="en-US" sz="1100" b="0" i="0" u="none" strike="noStrike" dirty="0">
                        <a:solidFill>
                          <a:srgbClr val="000000"/>
                        </a:solidFill>
                        <a:effectLst/>
                        <a:latin typeface="宋体" pitchFamily="2" charset="-122"/>
                      </a:endParaRPr>
                    </a:p>
                  </a:txBody>
                  <a:tcPr marL="12700" marR="12700" marT="12700" marB="0" anchor="ctr"/>
                </a:tc>
              </a:tr>
              <a:tr h="214980">
                <a:tc>
                  <a:txBody>
                    <a:bodyPr/>
                    <a:lstStyle/>
                    <a:p>
                      <a:pPr algn="l" fontAlgn="ctr"/>
                      <a:r>
                        <a:rPr lang="zh-CN" altLang="en-US" sz="1100" b="1" u="none" strike="noStrike" dirty="0">
                          <a:effectLst/>
                        </a:rPr>
                        <a:t>客单价</a:t>
                      </a:r>
                      <a:endParaRPr lang="zh-CN" altLang="en-US" sz="1100" b="1" i="0" u="none" strike="noStrike" dirty="0">
                        <a:solidFill>
                          <a:srgbClr val="000000"/>
                        </a:solidFill>
                        <a:effectLst/>
                        <a:latin typeface="宋体" pitchFamily="2" charset="-122"/>
                      </a:endParaRPr>
                    </a:p>
                  </a:txBody>
                  <a:tcPr marL="12700" marR="12700" marT="12700" marB="0" anchor="ctr"/>
                </a:tc>
                <a:tc>
                  <a:txBody>
                    <a:bodyPr/>
                    <a:lstStyle/>
                    <a:p>
                      <a:pPr algn="l" fontAlgn="ctr"/>
                      <a:r>
                        <a:rPr lang="zh-CN" altLang="en-US" sz="1100" u="none" strike="noStrike" dirty="0">
                          <a:effectLst/>
                        </a:rPr>
                        <a:t>线上软件免费</a:t>
                      </a:r>
                      <a:r>
                        <a:rPr lang="en-US" altLang="zh-CN" sz="1100" u="none" strike="noStrike" dirty="0">
                          <a:effectLst/>
                        </a:rPr>
                        <a:t>-</a:t>
                      </a:r>
                      <a:r>
                        <a:rPr lang="en-US" altLang="zh-CN" sz="1100" u="none" strike="noStrike" dirty="0" smtClean="0">
                          <a:effectLst/>
                        </a:rPr>
                        <a:t>50</a:t>
                      </a:r>
                      <a:r>
                        <a:rPr lang="zh-CN" altLang="en-US" sz="1100" u="none" strike="noStrike" dirty="0" smtClean="0">
                          <a:effectLst/>
                        </a:rPr>
                        <a:t>元</a:t>
                      </a:r>
                      <a:r>
                        <a:rPr lang="en-US" altLang="zh-CN" sz="1100" u="none" strike="noStrike" dirty="0" smtClean="0">
                          <a:effectLst/>
                        </a:rPr>
                        <a:t>  </a:t>
                      </a:r>
                      <a:r>
                        <a:rPr lang="zh-CN" altLang="en-US" sz="1100" u="none" strike="noStrike" dirty="0">
                          <a:effectLst/>
                        </a:rPr>
                        <a:t>线上真人 </a:t>
                      </a:r>
                      <a:r>
                        <a:rPr lang="en-US" altLang="zh-CN" sz="1100" u="none" strike="noStrike" dirty="0" smtClean="0">
                          <a:effectLst/>
                        </a:rPr>
                        <a:t>198</a:t>
                      </a:r>
                      <a:r>
                        <a:rPr lang="zh-CN" altLang="en-US" sz="1100" u="none" strike="noStrike" dirty="0" smtClean="0">
                          <a:effectLst/>
                        </a:rPr>
                        <a:t>元</a:t>
                      </a:r>
                      <a:r>
                        <a:rPr lang="en-US" altLang="zh-CN" sz="1100" u="none" strike="noStrike" dirty="0" smtClean="0">
                          <a:effectLst/>
                        </a:rPr>
                        <a:t>-2580</a:t>
                      </a:r>
                      <a:r>
                        <a:rPr lang="zh-CN" altLang="en-US" sz="1100" u="none" strike="noStrike" dirty="0" smtClean="0">
                          <a:effectLst/>
                        </a:rPr>
                        <a:t>元</a:t>
                      </a:r>
                      <a:endParaRPr lang="en-US" altLang="zh-CN" sz="1100" b="0" i="0" u="none" strike="noStrike" dirty="0">
                        <a:solidFill>
                          <a:srgbClr val="000000"/>
                        </a:solidFill>
                        <a:effectLst/>
                        <a:latin typeface="宋体" pitchFamily="2" charset="-122"/>
                      </a:endParaRPr>
                    </a:p>
                  </a:txBody>
                  <a:tcPr marL="12700" marR="12700" marT="12700" marB="0" anchor="ctr"/>
                </a:tc>
              </a:tr>
            </a:tbl>
          </a:graphicData>
        </a:graphic>
      </p:graphicFrame>
      <p:sp>
        <p:nvSpPr>
          <p:cNvPr id="13" name="矩形 12"/>
          <p:cNvSpPr/>
          <p:nvPr/>
        </p:nvSpPr>
        <p:spPr>
          <a:xfrm>
            <a:off x="443575" y="3257574"/>
            <a:ext cx="3983783" cy="1569660"/>
          </a:xfrm>
          <a:prstGeom prst="rect">
            <a:avLst/>
          </a:prstGeom>
        </p:spPr>
        <p:txBody>
          <a:bodyPr wrap="none">
            <a:spAutoFit/>
          </a:bodyPr>
          <a:lstStyle/>
          <a:p>
            <a:r>
              <a:rPr kumimoji="1" lang="zh-CN" altLang="en-US" sz="2400" b="1" dirty="0" smtClean="0"/>
              <a:t>懂科学就不会算命吗？</a:t>
            </a:r>
            <a:endParaRPr kumimoji="1" lang="en-US" altLang="zh-CN" sz="2400" b="1" dirty="0" smtClean="0"/>
          </a:p>
          <a:p>
            <a:endParaRPr kumimoji="1" lang="en-US" altLang="zh-CN" dirty="0"/>
          </a:p>
          <a:p>
            <a:r>
              <a:rPr lang="zh-CN" altLang="en-US" dirty="0" smtClean="0"/>
              <a:t>科学工具的知识 与 算命的信念负相关</a:t>
            </a:r>
            <a:endParaRPr lang="zh-CN" altLang="en-US" dirty="0" smtClean="0"/>
          </a:p>
          <a:p>
            <a:r>
              <a:rPr lang="zh-CN" altLang="en-US" dirty="0" smtClean="0"/>
              <a:t>科学事实的知识 与 算命的实践正相关</a:t>
            </a:r>
            <a:endParaRPr lang="zh-CN" altLang="en-US" dirty="0" smtClean="0"/>
          </a:p>
          <a:p>
            <a:endParaRPr lang="zh-CN" altLang="en-US" dirty="0"/>
          </a:p>
        </p:txBody>
      </p:sp>
      <p:sp>
        <p:nvSpPr>
          <p:cNvPr id="3" name="矩形 2"/>
          <p:cNvSpPr/>
          <p:nvPr/>
        </p:nvSpPr>
        <p:spPr>
          <a:xfrm>
            <a:off x="434323" y="4672636"/>
            <a:ext cx="4071256" cy="461665"/>
          </a:xfrm>
          <a:prstGeom prst="rect">
            <a:avLst/>
          </a:prstGeom>
        </p:spPr>
        <p:txBody>
          <a:bodyPr wrap="square">
            <a:spAutoFit/>
          </a:bodyPr>
          <a:lstStyle/>
          <a:p>
            <a:pPr fontAlgn="b"/>
            <a:r>
              <a:rPr lang="en-US" altLang="zh-CN" sz="1200" dirty="0" smtClean="0">
                <a:latin typeface="DengXian" charset="-122"/>
              </a:rPr>
              <a:t>2014</a:t>
            </a:r>
            <a:r>
              <a:rPr lang="zh-CN" altLang="en-US" sz="1200" dirty="0" smtClean="0">
                <a:latin typeface="DengXian" charset="-122"/>
              </a:rPr>
              <a:t>，</a:t>
            </a:r>
            <a:r>
              <a:rPr lang="en-US" altLang="zh-CN" sz="1200" dirty="0" smtClean="0">
                <a:latin typeface="DengXian" charset="-122"/>
              </a:rPr>
              <a:t>Relationship </a:t>
            </a:r>
            <a:r>
              <a:rPr lang="en-US" altLang="zh-CN" sz="1200" dirty="0">
                <a:latin typeface="DengXian" charset="-122"/>
              </a:rPr>
              <a:t>between scientific knowledge and fortune-telling</a:t>
            </a:r>
            <a:endParaRPr lang="en-US" altLang="zh-CN" sz="1200" dirty="0">
              <a:latin typeface="DengXian"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1463872"/>
            <a:ext cx="10131425" cy="1456267"/>
          </a:xfrm>
        </p:spPr>
        <p:txBody>
          <a:bodyPr>
            <a:noAutofit/>
          </a:bodyPr>
          <a:lstStyle/>
          <a:p>
            <a:pPr lvl="1" algn="l" defTabSz="457200" rtl="0">
              <a:spcBef>
                <a:spcPct val="0"/>
              </a:spcBef>
            </a:pPr>
            <a:r>
              <a:rPr kumimoji="1" lang="en-US" altLang="zh-CN" sz="2000" b="1" dirty="0" smtClean="0"/>
              <a:t> </a:t>
            </a:r>
            <a:r>
              <a:rPr kumimoji="1" lang="zh-CN" altLang="en-US" sz="2000" b="1" dirty="0" smtClean="0"/>
              <a:t>引流免费</a:t>
            </a:r>
            <a:r>
              <a:rPr kumimoji="1" lang="en-US" altLang="zh-CN" sz="2000" b="1" dirty="0"/>
              <a:t>app</a:t>
            </a:r>
            <a:r>
              <a:rPr kumimoji="1" lang="zh-CN" altLang="en-US" sz="2000" b="1" dirty="0"/>
              <a:t>（简单的算法） </a:t>
            </a:r>
            <a:br>
              <a:rPr kumimoji="1" lang="en-US" altLang="zh-CN" sz="2000" b="1" dirty="0" smtClean="0"/>
            </a:br>
            <a:br>
              <a:rPr kumimoji="1" lang="en-US" altLang="zh-CN" sz="2000" b="1" dirty="0" smtClean="0"/>
            </a:br>
            <a:r>
              <a:rPr lang="zh-CN" altLang="en-US" sz="2000" b="1" kern="1200" dirty="0" smtClean="0">
                <a:solidFill>
                  <a:schemeClr val="tx1"/>
                </a:solidFill>
              </a:rPr>
              <a:t>分析输入数据（生辰八字），调用一定的算法和规则库（各种算命方法），输出该数据的具体类别（该个例的运势走向）</a:t>
            </a:r>
            <a:br>
              <a:rPr lang="zh-CN" altLang="en-US" sz="2000" b="1" kern="1200" dirty="0" smtClean="0">
                <a:solidFill>
                  <a:schemeClr val="tx1"/>
                </a:solidFill>
              </a:rPr>
            </a:br>
            <a:br>
              <a:rPr kumimoji="1" lang="zh-CN" altLang="en-US" sz="2000" b="1" dirty="0"/>
            </a:br>
            <a:endParaRPr kumimoji="1" lang="zh-CN" altLang="en-US" sz="2000" b="1" dirty="0"/>
          </a:p>
        </p:txBody>
      </p:sp>
      <p:sp>
        <p:nvSpPr>
          <p:cNvPr id="5" name="标题 1"/>
          <p:cNvSpPr txBox="1"/>
          <p:nvPr/>
        </p:nvSpPr>
        <p:spPr>
          <a:xfrm>
            <a:off x="549027" y="289250"/>
            <a:ext cx="10404971" cy="101324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t>程序员小明说，现在机器都可以算命，还免费，你这个真人算命已经</a:t>
            </a:r>
            <a:r>
              <a:rPr lang="en-US" altLang="zh-CN" sz="2400" dirty="0" smtClean="0"/>
              <a:t>out</a:t>
            </a:r>
            <a:r>
              <a:rPr lang="zh-CN" altLang="en-US" sz="2400" dirty="0" smtClean="0"/>
              <a:t>了</a:t>
            </a:r>
            <a:endParaRPr kumimoji="1" lang="zh-CN" altLang="en-US" sz="2400" dirty="0"/>
          </a:p>
        </p:txBody>
      </p:sp>
      <p:pic>
        <p:nvPicPr>
          <p:cNvPr id="4" name="图片 3"/>
          <p:cNvPicPr>
            <a:picLocks noChangeAspect="1"/>
          </p:cNvPicPr>
          <p:nvPr/>
        </p:nvPicPr>
        <p:blipFill>
          <a:blip r:embed="rId1"/>
          <a:stretch>
            <a:fillRect/>
          </a:stretch>
        </p:blipFill>
        <p:spPr>
          <a:xfrm>
            <a:off x="1319397" y="2616748"/>
            <a:ext cx="9347200" cy="800100"/>
          </a:xfrm>
          <a:prstGeom prst="rect">
            <a:avLst/>
          </a:prstGeom>
        </p:spPr>
      </p:pic>
      <p:pic>
        <p:nvPicPr>
          <p:cNvPr id="6" name="图片 5"/>
          <p:cNvPicPr>
            <a:picLocks noChangeAspect="1"/>
          </p:cNvPicPr>
          <p:nvPr/>
        </p:nvPicPr>
        <p:blipFill>
          <a:blip r:embed="rId2"/>
          <a:stretch>
            <a:fillRect/>
          </a:stretch>
        </p:blipFill>
        <p:spPr>
          <a:xfrm>
            <a:off x="1319397" y="3578226"/>
            <a:ext cx="9347200" cy="787400"/>
          </a:xfrm>
          <a:prstGeom prst="rect">
            <a:avLst/>
          </a:prstGeom>
        </p:spPr>
      </p:pic>
      <p:pic>
        <p:nvPicPr>
          <p:cNvPr id="7" name="图片 6"/>
          <p:cNvPicPr>
            <a:picLocks noChangeAspect="1"/>
          </p:cNvPicPr>
          <p:nvPr/>
        </p:nvPicPr>
        <p:blipFill>
          <a:blip r:embed="rId3"/>
          <a:stretch>
            <a:fillRect/>
          </a:stretch>
        </p:blipFill>
        <p:spPr>
          <a:xfrm>
            <a:off x="1319397" y="4527004"/>
            <a:ext cx="9347200" cy="850900"/>
          </a:xfrm>
          <a:prstGeom prst="rect">
            <a:avLst/>
          </a:prstGeom>
        </p:spPr>
      </p:pic>
      <p:pic>
        <p:nvPicPr>
          <p:cNvPr id="8" name="图片 7"/>
          <p:cNvPicPr>
            <a:picLocks noChangeAspect="1"/>
          </p:cNvPicPr>
          <p:nvPr/>
        </p:nvPicPr>
        <p:blipFill>
          <a:blip r:embed="rId4"/>
          <a:stretch>
            <a:fillRect/>
          </a:stretch>
        </p:blipFill>
        <p:spPr>
          <a:xfrm>
            <a:off x="1319397" y="5539282"/>
            <a:ext cx="9347200" cy="889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type="title"/>
          </p:nvPr>
        </p:nvSpPr>
        <p:spPr>
          <a:xfrm>
            <a:off x="2060575" y="583637"/>
            <a:ext cx="10131425" cy="652041"/>
          </a:xfrm>
        </p:spPr>
        <p:txBody>
          <a:bodyPr>
            <a:normAutofit/>
          </a:bodyPr>
          <a:lstStyle/>
          <a:p>
            <a:r>
              <a:rPr kumimoji="1" lang="zh-CN" altLang="en-US" b="1" dirty="0" smtClean="0"/>
              <a:t>唯一一家网络算命的上市公司</a:t>
            </a:r>
            <a:r>
              <a:rPr lang="zh-CN" altLang="en-US" b="1" cap="none" dirty="0" smtClean="0">
                <a:ln>
                  <a:noFill/>
                </a:ln>
                <a:solidFill>
                  <a:prstClr val="white"/>
                </a:solidFill>
                <a:latin typeface="Calibri" panose="020F0502020204030204"/>
              </a:rPr>
              <a:t>Zappallas</a:t>
            </a:r>
            <a:endParaRPr kumimoji="1" lang="en-US" altLang="zh-CN" b="1" dirty="0" smtClean="0"/>
          </a:p>
        </p:txBody>
      </p:sp>
      <p:pic>
        <p:nvPicPr>
          <p:cNvPr id="5" name="图片 4"/>
          <p:cNvPicPr>
            <a:picLocks noChangeAspect="1"/>
          </p:cNvPicPr>
          <p:nvPr/>
        </p:nvPicPr>
        <p:blipFill>
          <a:blip r:embed="rId1"/>
          <a:stretch>
            <a:fillRect/>
          </a:stretch>
        </p:blipFill>
        <p:spPr>
          <a:xfrm flipH="1">
            <a:off x="393457" y="2187615"/>
            <a:ext cx="1499175" cy="2887884"/>
          </a:xfrm>
          <a:prstGeom prst="rect">
            <a:avLst/>
          </a:prstGeom>
        </p:spPr>
      </p:pic>
      <p:pic>
        <p:nvPicPr>
          <p:cNvPr id="6" name="图片 5"/>
          <p:cNvPicPr>
            <a:picLocks noChangeAspect="1"/>
          </p:cNvPicPr>
          <p:nvPr/>
        </p:nvPicPr>
        <p:blipFill>
          <a:blip r:embed="rId2"/>
          <a:stretch>
            <a:fillRect/>
          </a:stretch>
        </p:blipFill>
        <p:spPr>
          <a:xfrm>
            <a:off x="393457" y="5383276"/>
            <a:ext cx="1499175" cy="1231995"/>
          </a:xfrm>
          <a:prstGeom prst="rect">
            <a:avLst/>
          </a:prstGeom>
        </p:spPr>
      </p:pic>
      <p:pic>
        <p:nvPicPr>
          <p:cNvPr id="8" name="图片 7"/>
          <p:cNvPicPr>
            <a:picLocks noChangeAspect="1"/>
          </p:cNvPicPr>
          <p:nvPr/>
        </p:nvPicPr>
        <p:blipFill>
          <a:blip r:embed="rId3"/>
          <a:stretch>
            <a:fillRect/>
          </a:stretch>
        </p:blipFill>
        <p:spPr>
          <a:xfrm>
            <a:off x="355644" y="583637"/>
            <a:ext cx="1574800" cy="977900"/>
          </a:xfrm>
          <a:prstGeom prst="rect">
            <a:avLst/>
          </a:prstGeom>
        </p:spPr>
      </p:pic>
      <p:sp>
        <p:nvSpPr>
          <p:cNvPr id="10" name="文本框 9"/>
          <p:cNvSpPr txBox="1"/>
          <p:nvPr/>
        </p:nvSpPr>
        <p:spPr>
          <a:xfrm>
            <a:off x="2060575" y="3341776"/>
            <a:ext cx="4830082" cy="2862322"/>
          </a:xfrm>
          <a:prstGeom prst="rect">
            <a:avLst/>
          </a:prstGeom>
          <a:noFill/>
        </p:spPr>
        <p:txBody>
          <a:bodyPr wrap="square" rtlCol="0">
            <a:spAutoFit/>
          </a:bodyPr>
          <a:lstStyle/>
          <a:p>
            <a:r>
              <a:rPr kumimoji="1" lang="zh-CN" altLang="en-US" dirty="0" smtClean="0"/>
              <a:t>优势：</a:t>
            </a:r>
            <a:endParaRPr kumimoji="1" lang="en-US" altLang="zh-CN" dirty="0" smtClean="0"/>
          </a:p>
          <a:p>
            <a:pPr marL="285750" indent="-285750">
              <a:buFont typeface="Arial" panose="02080604020202020204" pitchFamily="34" charset="0"/>
              <a:buChar char="•"/>
            </a:pPr>
            <a:r>
              <a:rPr kumimoji="1" lang="zh-CN" altLang="en-US" dirty="0" smtClean="0"/>
              <a:t>很强的盈利能力：关于算命的丰富的内容，标准化的商业运营。</a:t>
            </a:r>
            <a:endParaRPr kumimoji="1" lang="en-US" altLang="zh-CN" dirty="0" smtClean="0"/>
          </a:p>
          <a:p>
            <a:pPr marL="285750" indent="-285750">
              <a:buFont typeface="Arial" panose="02080604020202020204" pitchFamily="34" charset="0"/>
              <a:buChar char="•"/>
            </a:pPr>
            <a:r>
              <a:rPr kumimoji="1" lang="zh-CN" altLang="en-US" dirty="0" smtClean="0"/>
              <a:t>稳定的客户基础：</a:t>
            </a:r>
            <a:r>
              <a:rPr kumimoji="1" lang="en-US" altLang="zh-CN" dirty="0" smtClean="0"/>
              <a:t>20-49</a:t>
            </a:r>
            <a:r>
              <a:rPr kumimoji="1" lang="zh-CN" altLang="en-US" dirty="0" smtClean="0"/>
              <a:t>岁女性。</a:t>
            </a:r>
            <a:endParaRPr kumimoji="1" lang="en-US" altLang="zh-CN" dirty="0" smtClean="0"/>
          </a:p>
          <a:p>
            <a:pPr marL="285750" indent="-285750">
              <a:buFont typeface="Arial" panose="02080604020202020204" pitchFamily="34" charset="0"/>
              <a:buChar char="•"/>
            </a:pPr>
            <a:r>
              <a:rPr kumimoji="1" lang="zh-CN" altLang="en-US" dirty="0" smtClean="0"/>
              <a:t>对算命师的强的留存力</a:t>
            </a:r>
            <a:endParaRPr kumimoji="1" lang="en-US" altLang="zh-CN" dirty="0"/>
          </a:p>
          <a:p>
            <a:pPr marL="285750" indent="-285750">
              <a:buFont typeface="Arial" panose="02080604020202020204" pitchFamily="34" charset="0"/>
              <a:buChar char="•"/>
            </a:pPr>
            <a:endParaRPr kumimoji="1" lang="en-US" altLang="zh-CN" dirty="0"/>
          </a:p>
          <a:p>
            <a:r>
              <a:rPr kumimoji="1" lang="zh-CN" altLang="en-US" dirty="0" smtClean="0"/>
              <a:t>劣势</a:t>
            </a:r>
            <a:endParaRPr kumimoji="1" lang="en-US" altLang="zh-CN" dirty="0" smtClean="0"/>
          </a:p>
          <a:p>
            <a:pPr marL="285750" indent="-285750">
              <a:buFont typeface="Arial" panose="02080604020202020204" pitchFamily="34" charset="0"/>
              <a:buChar char="•"/>
            </a:pPr>
            <a:r>
              <a:rPr kumimoji="1" lang="zh-CN" altLang="en-US" dirty="0" smtClean="0"/>
              <a:t>对功能性手机平台的依赖</a:t>
            </a:r>
            <a:endParaRPr kumimoji="1" lang="en-US" altLang="zh-CN" dirty="0" smtClean="0"/>
          </a:p>
          <a:p>
            <a:pPr marL="285750" indent="-285750">
              <a:buFont typeface="Arial" panose="02080604020202020204" pitchFamily="34" charset="0"/>
              <a:buChar char="•"/>
            </a:pPr>
            <a:r>
              <a:rPr kumimoji="1" lang="zh-CN" altLang="en-US" dirty="0" smtClean="0"/>
              <a:t>现存的业务</a:t>
            </a:r>
            <a:r>
              <a:rPr kumimoji="1" lang="zh-CN" altLang="en-US" dirty="0"/>
              <a:t>专注在利基</a:t>
            </a:r>
            <a:r>
              <a:rPr kumimoji="1" lang="zh-CN" altLang="en-US" dirty="0" smtClean="0"/>
              <a:t>市场</a:t>
            </a:r>
            <a:endParaRPr kumimoji="1" lang="en-US" altLang="zh-CN" dirty="0" smtClean="0"/>
          </a:p>
          <a:p>
            <a:pPr marL="285750" indent="-285750">
              <a:buFont typeface="Arial" panose="02080604020202020204" pitchFamily="34" charset="0"/>
              <a:buChar char="•"/>
            </a:pPr>
            <a:r>
              <a:rPr kumimoji="1" lang="zh-CN" altLang="en-US" dirty="0" smtClean="0"/>
              <a:t>对国内市场的依赖</a:t>
            </a:r>
            <a:endParaRPr kumimoji="1" lang="zh-CN" altLang="en-US" dirty="0"/>
          </a:p>
        </p:txBody>
      </p:sp>
      <p:sp>
        <p:nvSpPr>
          <p:cNvPr id="12" name="矩形 11"/>
          <p:cNvSpPr/>
          <p:nvPr/>
        </p:nvSpPr>
        <p:spPr>
          <a:xfrm>
            <a:off x="2214621" y="1587450"/>
            <a:ext cx="9753601" cy="1754326"/>
          </a:xfrm>
          <a:prstGeom prst="rect">
            <a:avLst/>
          </a:prstGeom>
        </p:spPr>
        <p:txBody>
          <a:bodyPr wrap="square">
            <a:spAutoFit/>
          </a:bodyPr>
          <a:lstStyle/>
          <a:p>
            <a:r>
              <a:rPr lang="zh-CN" altLang="en-US" b="1" dirty="0" smtClean="0"/>
              <a:t>Zappallas</a:t>
            </a:r>
            <a:r>
              <a:rPr lang="zh-CN" altLang="en-US" b="1" dirty="0"/>
              <a:t>旗下运营240多个算命网站，提供各种角度的算命方法</a:t>
            </a:r>
            <a:r>
              <a:rPr lang="zh-CN" altLang="en-US" b="1" dirty="0" smtClean="0"/>
              <a:t>。</a:t>
            </a:r>
            <a:endParaRPr lang="en-US" altLang="zh-CN" b="1" dirty="0" smtClean="0"/>
          </a:p>
          <a:p>
            <a:endParaRPr lang="en-US" altLang="zh-CN" b="1" dirty="0" smtClean="0"/>
          </a:p>
          <a:p>
            <a:r>
              <a:rPr lang="zh-CN" altLang="en-US" b="1" dirty="0" smtClean="0"/>
              <a:t>盈利方式</a:t>
            </a:r>
            <a:endParaRPr lang="en-US" altLang="zh-CN" b="1" dirty="0" smtClean="0"/>
          </a:p>
          <a:p>
            <a:pPr marL="285750" indent="-285750">
              <a:buFont typeface="Arial" panose="02080604020202020204" pitchFamily="34" charset="0"/>
              <a:buChar char="•"/>
            </a:pPr>
            <a:r>
              <a:rPr lang="en-US" altLang="zh-CN" b="1" dirty="0"/>
              <a:t>	</a:t>
            </a:r>
            <a:r>
              <a:rPr lang="zh-CN" altLang="en-US" b="1" dirty="0" smtClean="0"/>
              <a:t>同</a:t>
            </a:r>
            <a:r>
              <a:rPr lang="zh-CN" altLang="en-US" b="1" dirty="0"/>
              <a:t>各大运营商合作做CP和它们分成，</a:t>
            </a:r>
            <a:r>
              <a:rPr lang="zh-CN" altLang="en-US" b="1" dirty="0" smtClean="0"/>
              <a:t>推出智能性</a:t>
            </a:r>
            <a:r>
              <a:rPr lang="zh-CN" altLang="en-US" b="1" dirty="0"/>
              <a:t>的算命</a:t>
            </a:r>
            <a:r>
              <a:rPr lang="zh-CN" altLang="en-US" b="1" dirty="0" smtClean="0"/>
              <a:t>服务，</a:t>
            </a:r>
            <a:r>
              <a:rPr lang="zh-CN" altLang="en-US" b="1" dirty="0"/>
              <a:t>为订阅用户推送命理</a:t>
            </a:r>
            <a:r>
              <a:rPr lang="zh-CN" altLang="en-US" b="1" dirty="0" smtClean="0"/>
              <a:t>信息</a:t>
            </a:r>
            <a:endParaRPr lang="en-US" altLang="zh-CN" b="1" dirty="0" smtClean="0"/>
          </a:p>
          <a:p>
            <a:pPr marL="285750" indent="-285750">
              <a:buFont typeface="Arial" panose="02080604020202020204" pitchFamily="34" charset="0"/>
              <a:buChar char="•"/>
            </a:pPr>
            <a:r>
              <a:rPr lang="en-US" altLang="zh-CN" b="1" dirty="0"/>
              <a:t>	</a:t>
            </a:r>
            <a:r>
              <a:rPr lang="zh-CN" altLang="en-US" b="1" dirty="0" smtClean="0"/>
              <a:t>内容运营，优质的内容</a:t>
            </a:r>
            <a:endParaRPr lang="en-US" altLang="zh-CN" b="1" dirty="0" smtClean="0"/>
          </a:p>
          <a:p>
            <a:r>
              <a:rPr lang="en-US" altLang="zh-CN" dirty="0"/>
              <a:t>	</a:t>
            </a:r>
            <a:endParaRPr lang="zh-CN" altLang="en-US" dirty="0"/>
          </a:p>
        </p:txBody>
      </p:sp>
      <p:pic>
        <p:nvPicPr>
          <p:cNvPr id="2" name="图片 1"/>
          <p:cNvPicPr>
            <a:picLocks noChangeAspect="1"/>
          </p:cNvPicPr>
          <p:nvPr/>
        </p:nvPicPr>
        <p:blipFill rotWithShape="1">
          <a:blip r:embed="rId4"/>
          <a:srcRect r="1670"/>
          <a:stretch>
            <a:fillRect/>
          </a:stretch>
        </p:blipFill>
        <p:spPr>
          <a:xfrm>
            <a:off x="7126287" y="3631557"/>
            <a:ext cx="4712526" cy="2636798"/>
          </a:xfrm>
          <a:prstGeom prst="rect">
            <a:avLst/>
          </a:prstGeom>
        </p:spPr>
      </p:pic>
      <p:sp>
        <p:nvSpPr>
          <p:cNvPr id="3" name="文本框 2"/>
          <p:cNvSpPr txBox="1"/>
          <p:nvPr/>
        </p:nvSpPr>
        <p:spPr>
          <a:xfrm>
            <a:off x="8360228" y="3293003"/>
            <a:ext cx="2423227" cy="338554"/>
          </a:xfrm>
          <a:prstGeom prst="rect">
            <a:avLst/>
          </a:prstGeom>
          <a:noFill/>
        </p:spPr>
        <p:txBody>
          <a:bodyPr wrap="none" rtlCol="0">
            <a:spAutoFit/>
          </a:bodyPr>
          <a:lstStyle/>
          <a:p>
            <a:r>
              <a:rPr lang="zh-CN" altLang="en-US" sz="1600" b="1" smtClean="0"/>
              <a:t>Zappallas历年营收和利润</a:t>
            </a:r>
            <a:endParaRPr kumimoji="1" lang="zh-CN" altLang="en-US" sz="1600"/>
          </a:p>
        </p:txBody>
      </p:sp>
      <p:sp>
        <p:nvSpPr>
          <p:cNvPr id="7" name="文本框 6"/>
          <p:cNvSpPr txBox="1"/>
          <p:nvPr/>
        </p:nvSpPr>
        <p:spPr>
          <a:xfrm flipH="1">
            <a:off x="393455" y="5075499"/>
            <a:ext cx="836629" cy="307777"/>
          </a:xfrm>
          <a:prstGeom prst="rect">
            <a:avLst/>
          </a:prstGeom>
          <a:noFill/>
        </p:spPr>
        <p:txBody>
          <a:bodyPr wrap="square" rtlCol="0">
            <a:spAutoFit/>
          </a:bodyPr>
          <a:lstStyle/>
          <a:p>
            <a:r>
              <a:rPr kumimoji="1" lang="zh-CN" altLang="en-US" sz="1400" smtClean="0">
                <a:latin typeface="Microsoft YaHei" charset="-122"/>
                <a:ea typeface="Microsoft YaHei" charset="-122"/>
                <a:cs typeface="Microsoft YaHei" charset="-122"/>
              </a:rPr>
              <a:t>媒体</a:t>
            </a:r>
            <a:endParaRPr kumimoji="1" lang="zh-CN" altLang="en-US" sz="1400">
              <a:latin typeface="Microsoft YaHei" charset="-122"/>
              <a:ea typeface="Microsoft YaHei" charset="-122"/>
              <a:cs typeface="Microsoft YaHei"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119" y="406961"/>
            <a:ext cx="10131425" cy="489995"/>
          </a:xfrm>
        </p:spPr>
        <p:txBody>
          <a:bodyPr>
            <a:normAutofit fontScale="90000"/>
          </a:bodyPr>
          <a:lstStyle/>
          <a:p>
            <a:r>
              <a:rPr kumimoji="1" lang="zh-CN" altLang="en-US" dirty="0" smtClean="0"/>
              <a:t>为何网络算命会付费</a:t>
            </a:r>
            <a:r>
              <a:rPr kumimoji="1" lang="en-US" altLang="zh-CN" dirty="0" smtClean="0"/>
              <a:t>——</a:t>
            </a:r>
            <a:r>
              <a:rPr kumimoji="1" lang="zh-CN" altLang="en-US" dirty="0" smtClean="0"/>
              <a:t>信任度</a:t>
            </a:r>
            <a:endParaRPr kumimoji="1" lang="zh-CN" altLang="en-US" dirty="0"/>
          </a:p>
        </p:txBody>
      </p:sp>
      <p:graphicFrame>
        <p:nvGraphicFramePr>
          <p:cNvPr id="9" name="表格 8"/>
          <p:cNvGraphicFramePr>
            <a:graphicFrameLocks noGrp="1"/>
          </p:cNvGraphicFramePr>
          <p:nvPr/>
        </p:nvGraphicFramePr>
        <p:xfrm>
          <a:off x="993530" y="5701943"/>
          <a:ext cx="6108896" cy="213360"/>
        </p:xfrm>
        <a:graphic>
          <a:graphicData uri="http://schemas.openxmlformats.org/drawingml/2006/table">
            <a:tbl>
              <a:tblPr/>
              <a:tblGrid>
                <a:gridCol w="507112"/>
                <a:gridCol w="599838"/>
                <a:gridCol w="5001946"/>
              </a:tblGrid>
              <a:tr h="206585">
                <a:tc>
                  <a:txBody>
                    <a:bodyPr/>
                    <a:lstStyle/>
                    <a:p>
                      <a:pPr algn="l" fontAlgn="b"/>
                      <a:r>
                        <a:rPr lang="is-IS" sz="1400" b="0" i="0" u="none" strike="noStrike" dirty="0">
                          <a:solidFill>
                            <a:schemeClr val="tx1"/>
                          </a:solidFill>
                          <a:effectLst/>
                          <a:latin typeface="DengXian" charset="-122"/>
                        </a:rPr>
                        <a:t>2012</a:t>
                      </a:r>
                      <a:endParaRPr lang="is-I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smtClean="0">
                          <a:solidFill>
                            <a:schemeClr val="tx1"/>
                          </a:solidFill>
                          <a:effectLst/>
                          <a:latin typeface="DengXian" charset="-122"/>
                        </a:rPr>
                        <a:t>潘薇蒂</a:t>
                      </a:r>
                      <a:r>
                        <a:rPr lang="en-US" altLang="zh-CN" sz="1400" b="0" i="0" u="none" strike="noStrike" dirty="0" smtClean="0">
                          <a:solidFill>
                            <a:schemeClr val="tx1"/>
                          </a:solidFill>
                          <a:effectLst/>
                          <a:latin typeface="DengXian" charset="-122"/>
                        </a:rPr>
                        <a:t>, </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c>
                  <a:txBody>
                    <a:bodyPr/>
                    <a:lstStyle/>
                    <a:p>
                      <a:pPr algn="l" fontAlgn="b"/>
                      <a:r>
                        <a:rPr lang="zh-CN" altLang="en-US" sz="1400" b="0" i="0" u="none" strike="noStrike" dirty="0">
                          <a:solidFill>
                            <a:schemeClr val="tx1"/>
                          </a:solidFill>
                          <a:effectLst/>
                          <a:latin typeface="DengXian" charset="-122"/>
                        </a:rPr>
                        <a:t>影響數位內容網站使用者付費意願之研究─以算命網站為</a:t>
                      </a:r>
                      <a:r>
                        <a:rPr lang="zh-CN" altLang="en-US" sz="1400" b="0" i="0" u="none" strike="noStrike" dirty="0" smtClean="0">
                          <a:solidFill>
                            <a:schemeClr val="tx1"/>
                          </a:solidFill>
                          <a:effectLst/>
                          <a:latin typeface="DengXian" charset="-122"/>
                        </a:rPr>
                        <a:t>例</a:t>
                      </a:r>
                      <a:endParaRPr lang="zh-CN" altLang="en-US" sz="1400" b="0" i="0" u="none" strike="noStrike" dirty="0">
                        <a:solidFill>
                          <a:schemeClr val="tx1"/>
                        </a:solidFill>
                        <a:effectLst/>
                        <a:latin typeface="DengXian" charset="-122"/>
                      </a:endParaRPr>
                    </a:p>
                  </a:txBody>
                  <a:tcPr marL="0" marR="0" marT="0" marB="0" anchor="b">
                    <a:lnL>
                      <a:noFill/>
                    </a:lnL>
                    <a:lnR>
                      <a:noFill/>
                    </a:lnR>
                    <a:lnT>
                      <a:noFill/>
                    </a:lnT>
                    <a:lnB>
                      <a:noFill/>
                    </a:lnB>
                  </a:tcPr>
                </a:tc>
              </a:tr>
            </a:tbl>
          </a:graphicData>
        </a:graphic>
      </p:graphicFrame>
      <p:graphicFrame>
        <p:nvGraphicFramePr>
          <p:cNvPr id="11" name="图表 10"/>
          <p:cNvGraphicFramePr/>
          <p:nvPr/>
        </p:nvGraphicFramePr>
        <p:xfrm>
          <a:off x="779975" y="1270905"/>
          <a:ext cx="9601982" cy="38919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矩形 11"/>
          <p:cNvSpPr/>
          <p:nvPr/>
        </p:nvSpPr>
        <p:spPr>
          <a:xfrm>
            <a:off x="1192237" y="4009292"/>
            <a:ext cx="2855741"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对线上算命</a:t>
            </a:r>
            <a:r>
              <a:rPr kumimoji="1" lang="zh-CN" altLang="en-US" smtClean="0"/>
              <a:t>的主观规范</a:t>
            </a:r>
            <a:endParaRPr kumimoji="1" lang="zh-CN" altLang="en-US"/>
          </a:p>
        </p:txBody>
      </p:sp>
      <p:sp>
        <p:nvSpPr>
          <p:cNvPr id="13" name="矩形 12"/>
          <p:cNvSpPr/>
          <p:nvPr/>
        </p:nvSpPr>
        <p:spPr>
          <a:xfrm>
            <a:off x="7102426" y="4009291"/>
            <a:ext cx="2855741"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线上交易的控制程度</a:t>
            </a:r>
            <a:endParaRPr kumimoji="1" lang="zh-CN" altLang="en-US" dirty="0"/>
          </a:p>
        </p:txBody>
      </p:sp>
      <p:sp>
        <p:nvSpPr>
          <p:cNvPr id="14" name="文本框 13"/>
          <p:cNvSpPr txBox="1"/>
          <p:nvPr/>
        </p:nvSpPr>
        <p:spPr>
          <a:xfrm>
            <a:off x="1192237" y="1644680"/>
            <a:ext cx="2099604" cy="646331"/>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网站公布的公开信息可以追踪的程度</a:t>
            </a:r>
            <a:endParaRPr kumimoji="1" lang="zh-CN" altLang="en-US" dirty="0">
              <a:latin typeface="Microsoft YaHei" charset="-122"/>
              <a:ea typeface="Microsoft YaHei" charset="-122"/>
              <a:cs typeface="Microsoft YaHei" charset="-122"/>
            </a:endParaRPr>
          </a:p>
        </p:txBody>
      </p:sp>
      <p:sp>
        <p:nvSpPr>
          <p:cNvPr id="15" name="文本框 14"/>
          <p:cNvSpPr txBox="1"/>
          <p:nvPr/>
        </p:nvSpPr>
        <p:spPr>
          <a:xfrm>
            <a:off x="7523845" y="1270905"/>
            <a:ext cx="3222699" cy="646331"/>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网站的标题、内容、更新频率对与使用者的吸引程度</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8952901" y="2437322"/>
            <a:ext cx="3222699" cy="830997"/>
          </a:xfrm>
          <a:prstGeom prst="rect">
            <a:avLst/>
          </a:prstGeom>
          <a:noFill/>
        </p:spPr>
        <p:txBody>
          <a:bodyPr wrap="square" rtlCol="0">
            <a:spAutoFit/>
          </a:bodyPr>
          <a:lstStyle/>
          <a:p>
            <a:r>
              <a:rPr kumimoji="1" lang="zh-CN" altLang="en-US" sz="1600" dirty="0" smtClean="0">
                <a:latin typeface="Microsoft YaHei" charset="-122"/>
                <a:ea typeface="Microsoft YaHei" charset="-122"/>
                <a:cs typeface="Microsoft YaHei" charset="-122"/>
              </a:rPr>
              <a:t>产品交付后的相关说明、内容、编排，建议及售后服务的感受程度</a:t>
            </a:r>
            <a:endParaRPr kumimoji="1" lang="zh-CN" altLang="en-US" sz="1600"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471" y="482005"/>
            <a:ext cx="9645414" cy="1323439"/>
          </a:xfrm>
          <a:prstGeom prst="rect">
            <a:avLst/>
          </a:prstGeom>
          <a:noFill/>
        </p:spPr>
        <p:txBody>
          <a:bodyPr wrap="square" rtlCol="0">
            <a:spAutoFit/>
          </a:bodyPr>
          <a:lstStyle/>
          <a:p>
            <a:pPr>
              <a:lnSpc>
                <a:spcPct val="200000"/>
              </a:lnSpc>
            </a:pPr>
            <a:r>
              <a:rPr kumimoji="1" lang="zh-CN" altLang="en-US" sz="2000" dirty="0" smtClean="0">
                <a:latin typeface="Microsoft YaHei" charset="-122"/>
                <a:ea typeface="Microsoft YaHei" charset="-122"/>
                <a:cs typeface="Microsoft YaHei" charset="-122"/>
              </a:rPr>
              <a:t>目前网络算命的特点：把算命师的平台从周边三公里的范围搬到了网上，但是仍然是以算命师的个人能力和个人权威为主</a:t>
            </a:r>
            <a:endParaRPr kumimoji="1" lang="en-US" altLang="zh-CN" sz="2000" dirty="0" smtClean="0">
              <a:latin typeface="Microsoft YaHei" charset="-122"/>
              <a:ea typeface="Microsoft YaHei" charset="-122"/>
              <a:cs typeface="Microsoft YaHei" charset="-122"/>
            </a:endParaRPr>
          </a:p>
        </p:txBody>
      </p:sp>
      <p:sp>
        <p:nvSpPr>
          <p:cNvPr id="5" name="矩形 4"/>
          <p:cNvSpPr/>
          <p:nvPr/>
        </p:nvSpPr>
        <p:spPr>
          <a:xfrm>
            <a:off x="1409666" y="2274025"/>
            <a:ext cx="3060235" cy="9743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正确描述矛盾</a:t>
            </a:r>
            <a:endParaRPr kumimoji="1" lang="zh-CN" altLang="en-US" dirty="0"/>
          </a:p>
        </p:txBody>
      </p:sp>
      <p:sp>
        <p:nvSpPr>
          <p:cNvPr id="6" name="矩形 5"/>
          <p:cNvSpPr/>
          <p:nvPr/>
        </p:nvSpPr>
        <p:spPr>
          <a:xfrm>
            <a:off x="6571194" y="2274025"/>
            <a:ext cx="3237876" cy="9743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设想理想机器</a:t>
            </a:r>
            <a:endParaRPr kumimoji="1" lang="zh-CN" altLang="en-US" dirty="0"/>
          </a:p>
        </p:txBody>
      </p:sp>
      <p:sp>
        <p:nvSpPr>
          <p:cNvPr id="7" name="文本框 6"/>
          <p:cNvSpPr txBox="1"/>
          <p:nvPr/>
        </p:nvSpPr>
        <p:spPr>
          <a:xfrm>
            <a:off x="1000815" y="3700960"/>
            <a:ext cx="4228433" cy="369332"/>
          </a:xfrm>
          <a:prstGeom prst="rect">
            <a:avLst/>
          </a:prstGeom>
          <a:noFill/>
        </p:spPr>
        <p:txBody>
          <a:bodyPr wrap="square" rtlCol="0">
            <a:spAutoFit/>
          </a:bodyPr>
          <a:lstStyle/>
          <a:p>
            <a:r>
              <a:rPr kumimoji="1" lang="zh-CN" altLang="en-US" dirty="0" smtClean="0"/>
              <a:t>真正的求测需求 </a:t>
            </a:r>
            <a:r>
              <a:rPr kumimoji="1" lang="en-US" altLang="zh-CN" dirty="0" smtClean="0"/>
              <a:t>vs</a:t>
            </a:r>
            <a:r>
              <a:rPr kumimoji="1" lang="zh-CN" altLang="en-US" dirty="0" smtClean="0"/>
              <a:t>  较低的网络信任感</a:t>
            </a:r>
            <a:endParaRPr kumimoji="1" lang="zh-CN" altLang="en-US" dirty="0"/>
          </a:p>
        </p:txBody>
      </p:sp>
      <p:sp>
        <p:nvSpPr>
          <p:cNvPr id="8" name="文本框 7"/>
          <p:cNvSpPr txBox="1"/>
          <p:nvPr/>
        </p:nvSpPr>
        <p:spPr>
          <a:xfrm>
            <a:off x="6312127" y="3700960"/>
            <a:ext cx="3584028" cy="369332"/>
          </a:xfrm>
          <a:prstGeom prst="rect">
            <a:avLst/>
          </a:prstGeom>
          <a:noFill/>
        </p:spPr>
        <p:txBody>
          <a:bodyPr wrap="square" rtlCol="0">
            <a:spAutoFit/>
          </a:bodyPr>
          <a:lstStyle/>
          <a:p>
            <a:pPr algn="ctr"/>
            <a:r>
              <a:rPr kumimoji="1" lang="zh-CN" altLang="en-US" dirty="0" smtClean="0"/>
              <a:t>由大数据产生的智者</a:t>
            </a:r>
            <a:r>
              <a:rPr kumimoji="1" lang="en-US" altLang="zh-CN" dirty="0" smtClean="0"/>
              <a:t>——AI</a:t>
            </a:r>
            <a:endParaRPr kumimoji="1" lang="zh-CN" altLang="en-US" dirty="0"/>
          </a:p>
        </p:txBody>
      </p:sp>
      <p:sp>
        <p:nvSpPr>
          <p:cNvPr id="9" name="上箭头标注 8"/>
          <p:cNvSpPr/>
          <p:nvPr/>
        </p:nvSpPr>
        <p:spPr>
          <a:xfrm>
            <a:off x="3115031" y="4343400"/>
            <a:ext cx="1807029" cy="1360714"/>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Arial" panose="02080604020202020204" pitchFamily="34" charset="0"/>
              <a:buChar char="•"/>
            </a:pPr>
            <a:r>
              <a:rPr kumimoji="1" lang="zh-CN" altLang="en-US" sz="1400" dirty="0" smtClean="0">
                <a:latin typeface="Microsoft YaHei" charset="-122"/>
                <a:ea typeface="Microsoft YaHei" charset="-122"/>
                <a:cs typeface="Microsoft YaHei" charset="-122"/>
              </a:rPr>
              <a:t>网站评分系统</a:t>
            </a:r>
            <a:endParaRPr kumimoji="1" lang="en-US" altLang="zh-CN" sz="1400" dirty="0" smtClean="0">
              <a:latin typeface="Microsoft YaHei" charset="-122"/>
              <a:ea typeface="Microsoft YaHei" charset="-122"/>
              <a:cs typeface="Microsoft YaHei" charset="-122"/>
            </a:endParaRPr>
          </a:p>
          <a:p>
            <a:pPr marL="285750" indent="-285750" algn="ctr">
              <a:lnSpc>
                <a:spcPct val="150000"/>
              </a:lnSpc>
              <a:buFont typeface="Arial" panose="02080604020202020204" pitchFamily="34" charset="0"/>
              <a:buChar char="•"/>
            </a:pPr>
            <a:r>
              <a:rPr kumimoji="1" lang="zh-CN" altLang="en-US" sz="1400" dirty="0" smtClean="0">
                <a:latin typeface="Microsoft YaHei" charset="-122"/>
                <a:ea typeface="Microsoft YaHei" charset="-122"/>
                <a:cs typeface="Microsoft YaHei" charset="-122"/>
              </a:rPr>
              <a:t>运营算命大</a:t>
            </a:r>
            <a:r>
              <a:rPr kumimoji="1" lang="en-US" altLang="zh-CN" sz="1400" dirty="0" smtClean="0">
                <a:latin typeface="Microsoft YaHei" charset="-122"/>
                <a:ea typeface="Microsoft YaHei" charset="-122"/>
                <a:cs typeface="Microsoft YaHei" charset="-122"/>
              </a:rPr>
              <a:t>V</a:t>
            </a:r>
            <a:endParaRPr kumimoji="1" lang="zh-CN" altLang="en-US" sz="1400" dirty="0">
              <a:latin typeface="Microsoft YaHei" charset="-122"/>
              <a:ea typeface="Microsoft YaHei" charset="-122"/>
              <a:cs typeface="Microsoft YaHei"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62213" y="2699520"/>
            <a:ext cx="3584028" cy="1754326"/>
          </a:xfrm>
          <a:prstGeom prst="rect">
            <a:avLst/>
          </a:prstGeom>
          <a:noFill/>
        </p:spPr>
        <p:txBody>
          <a:bodyPr wrap="square" rtlCol="0">
            <a:spAutoFit/>
          </a:bodyPr>
          <a:lstStyle/>
          <a:p>
            <a:pPr marL="342900" indent="-342900">
              <a:buFont typeface="+mj-lt"/>
              <a:buAutoNum type="arabicPeriod"/>
            </a:pPr>
            <a:r>
              <a:rPr kumimoji="1" lang="zh-CN" altLang="en-US" dirty="0" smtClean="0"/>
              <a:t>服务未标准化、规模化</a:t>
            </a:r>
            <a:endParaRPr kumimoji="1" lang="en-US" altLang="zh-CN" dirty="0" smtClean="0"/>
          </a:p>
          <a:p>
            <a:pPr marL="342900" indent="-342900">
              <a:buFont typeface="+mj-lt"/>
              <a:buAutoNum type="arabicPeriod"/>
            </a:pPr>
            <a:r>
              <a:rPr kumimoji="1" lang="zh-CN" altLang="en-US" dirty="0" smtClean="0"/>
              <a:t>传统与互联结合模式粗糙</a:t>
            </a:r>
            <a:endParaRPr kumimoji="1" lang="en-US" altLang="zh-CN" dirty="0" smtClean="0"/>
          </a:p>
          <a:p>
            <a:pPr marL="342900" indent="-342900">
              <a:buFont typeface="+mj-lt"/>
              <a:buAutoNum type="arabicPeriod"/>
            </a:pPr>
            <a:r>
              <a:rPr kumimoji="1" lang="zh-CN" altLang="en-US" dirty="0" smtClean="0"/>
              <a:t>线下实体算命依然是主流</a:t>
            </a:r>
            <a:endParaRPr kumimoji="1" lang="en-US" altLang="zh-CN" dirty="0" smtClean="0"/>
          </a:p>
          <a:p>
            <a:pPr marL="342900" indent="-342900">
              <a:buFont typeface="+mj-lt"/>
              <a:buAutoNum type="arabicPeriod"/>
            </a:pPr>
            <a:r>
              <a:rPr kumimoji="1" lang="zh-CN" altLang="en-US" dirty="0" smtClean="0"/>
              <a:t>传统算法互联网技术门槛高</a:t>
            </a:r>
            <a:endParaRPr kumimoji="1" lang="en-US" altLang="zh-CN" dirty="0" smtClean="0"/>
          </a:p>
          <a:p>
            <a:pPr marL="342900" indent="-342900">
              <a:buFont typeface="+mj-lt"/>
              <a:buAutoNum type="arabicPeriod"/>
            </a:pPr>
            <a:r>
              <a:rPr kumimoji="1" lang="zh-CN" altLang="en-US" dirty="0" smtClean="0"/>
              <a:t>大师良莠不齐</a:t>
            </a:r>
            <a:endParaRPr kumimoji="1" lang="en-US" altLang="zh-CN" dirty="0" smtClean="0"/>
          </a:p>
          <a:p>
            <a:pPr marL="342900" indent="-342900">
              <a:buFont typeface="+mj-lt"/>
              <a:buAutoNum type="arabicPeriod"/>
            </a:pPr>
            <a:r>
              <a:rPr kumimoji="1" lang="zh-CN" altLang="en-US" dirty="0" smtClean="0"/>
              <a:t>政策管制</a:t>
            </a:r>
            <a:endParaRPr kumimoji="1" lang="zh-CN" altLang="en-US" dirty="0"/>
          </a:p>
        </p:txBody>
      </p:sp>
      <p:sp>
        <p:nvSpPr>
          <p:cNvPr id="7" name="矩形 6"/>
          <p:cNvSpPr/>
          <p:nvPr/>
        </p:nvSpPr>
        <p:spPr>
          <a:xfrm>
            <a:off x="1009813" y="1582194"/>
            <a:ext cx="3322132" cy="978828"/>
          </a:xfrm>
          <a:prstGeom prst="rect">
            <a:avLst/>
          </a:prstGeom>
          <a:solidFill>
            <a:srgbClr val="391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网络算命行业的窘境</a:t>
            </a:r>
            <a:endParaRPr kumimoji="1" lang="zh-CN" altLang="en-US" sz="2400" dirty="0">
              <a:latin typeface="Microsoft YaHei" charset="-122"/>
              <a:ea typeface="Microsoft YaHei" charset="-122"/>
              <a:cs typeface="Microsoft YaHei" charset="-122"/>
            </a:endParaRPr>
          </a:p>
        </p:txBody>
      </p:sp>
      <p:sp>
        <p:nvSpPr>
          <p:cNvPr id="8" name="矩形 7"/>
          <p:cNvSpPr/>
          <p:nvPr/>
        </p:nvSpPr>
        <p:spPr>
          <a:xfrm>
            <a:off x="6569558" y="1582193"/>
            <a:ext cx="3532388" cy="978828"/>
          </a:xfrm>
          <a:prstGeom prst="rect">
            <a:avLst/>
          </a:prstGeom>
          <a:solidFill>
            <a:srgbClr val="391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解决方案</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6302828" y="2699520"/>
            <a:ext cx="4539343" cy="1200329"/>
          </a:xfrm>
          <a:prstGeom prst="rect">
            <a:avLst/>
          </a:prstGeom>
          <a:noFill/>
        </p:spPr>
        <p:txBody>
          <a:bodyPr wrap="square" rtlCol="0">
            <a:spAutoFit/>
          </a:bodyPr>
          <a:lstStyle/>
          <a:p>
            <a:pPr marL="342900" indent="-342900">
              <a:buFont typeface="+mj-lt"/>
              <a:buAutoNum type="arabicPeriod"/>
            </a:pPr>
            <a:r>
              <a:rPr kumimoji="1" lang="zh-CN" altLang="en-US" dirty="0" smtClean="0"/>
              <a:t>深度学习传统的算法</a:t>
            </a:r>
            <a:endParaRPr kumimoji="1" lang="en-US" altLang="zh-CN" dirty="0" smtClean="0"/>
          </a:p>
          <a:p>
            <a:pPr marL="342900" indent="-342900">
              <a:buFont typeface="+mj-lt"/>
              <a:buAutoNum type="arabicPeriod"/>
            </a:pPr>
            <a:r>
              <a:rPr kumimoji="1" lang="zh-CN" altLang="en-US" dirty="0" smtClean="0"/>
              <a:t>更多的数据优化模型更准确的线上大师</a:t>
            </a:r>
            <a:endParaRPr kumimoji="1" lang="en-US" altLang="zh-CN" dirty="0" smtClean="0"/>
          </a:p>
          <a:p>
            <a:pPr marL="342900" indent="-342900">
              <a:buFont typeface="+mj-lt"/>
              <a:buAutoNum type="arabicPeriod"/>
            </a:pPr>
            <a:r>
              <a:rPr kumimoji="1" lang="zh-CN" altLang="en-US" dirty="0" smtClean="0"/>
              <a:t>以国学、泛娱乐化包装避开政策管制</a:t>
            </a:r>
            <a:endParaRPr kumimoji="1" lang="en-US" altLang="zh-CN" dirty="0" smtClean="0"/>
          </a:p>
          <a:p>
            <a:pPr marL="342900" indent="-342900">
              <a:buFont typeface="+mj-lt"/>
              <a:buAutoNum type="arabicPeriod"/>
            </a:pPr>
            <a:r>
              <a:rPr kumimoji="1" lang="zh-CN" altLang="en-US" dirty="0" smtClean="0"/>
              <a:t>结合互联网的标签化进行传播运营</a:t>
            </a:r>
            <a:endParaRPr kumimoji="1" lang="zh-CN" altLang="en-US" dirty="0"/>
          </a:p>
        </p:txBody>
      </p:sp>
      <p:sp>
        <p:nvSpPr>
          <p:cNvPr id="10" name="文本框 9"/>
          <p:cNvSpPr txBox="1"/>
          <p:nvPr/>
        </p:nvSpPr>
        <p:spPr>
          <a:xfrm>
            <a:off x="1162213" y="482006"/>
            <a:ext cx="9645414" cy="615040"/>
          </a:xfrm>
          <a:prstGeom prst="rect">
            <a:avLst/>
          </a:prstGeom>
          <a:noFill/>
        </p:spPr>
        <p:txBody>
          <a:bodyPr wrap="square" rtlCol="0">
            <a:spAutoFit/>
          </a:bodyPr>
          <a:lstStyle/>
          <a:p>
            <a:pPr>
              <a:lnSpc>
                <a:spcPct val="200000"/>
              </a:lnSpc>
            </a:pPr>
            <a:r>
              <a:rPr kumimoji="1" lang="zh-CN" altLang="en-US" sz="2000" dirty="0" smtClean="0">
                <a:latin typeface="Microsoft YaHei" charset="-122"/>
                <a:ea typeface="Microsoft YaHei" charset="-122"/>
                <a:cs typeface="Microsoft YaHei" charset="-122"/>
              </a:rPr>
              <a:t>网络算命的套利本质：以最小成本获得最大的信任</a:t>
            </a:r>
            <a:endParaRPr kumimoji="1" lang="en-US" altLang="zh-CN" sz="2000" dirty="0" smtClean="0">
              <a:latin typeface="Microsoft YaHei" charset="-122"/>
              <a:ea typeface="Microsoft YaHei" charset="-122"/>
              <a:cs typeface="Microsoft YaHei"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3622875" y="1094284"/>
          <a:ext cx="7651244" cy="4918936"/>
        </p:xfrm>
        <a:graphic>
          <a:graphicData uri="http://schemas.openxmlformats.org/drawingml/2006/table">
            <a:tbl>
              <a:tblPr>
                <a:tableStyleId>{5C22544A-7EE6-4342-B048-85BDC9FD1C3A}</a:tableStyleId>
              </a:tblPr>
              <a:tblGrid>
                <a:gridCol w="902826"/>
                <a:gridCol w="3128236"/>
                <a:gridCol w="3620182"/>
              </a:tblGrid>
              <a:tr h="908591">
                <a:tc gridSpan="2">
                  <a:txBody>
                    <a:bodyPr/>
                    <a:lstStyle/>
                    <a:p>
                      <a:pPr algn="l" fontAlgn="ctr"/>
                      <a:r>
                        <a:rPr lang="en-US" altLang="zh-CN" sz="1800" b="1" u="none" strike="noStrike" dirty="0" err="1">
                          <a:solidFill>
                            <a:schemeClr val="tx1"/>
                          </a:solidFill>
                          <a:effectLst/>
                        </a:rPr>
                        <a:t>Handbot</a:t>
                      </a:r>
                      <a:r>
                        <a:rPr lang="zh-CN" altLang="en-US" sz="1800" b="1" u="none" strike="noStrike" dirty="0">
                          <a:solidFill>
                            <a:schemeClr val="tx1"/>
                          </a:solidFill>
                          <a:effectLst/>
                        </a:rPr>
                        <a:t>看手相的聊天</a:t>
                      </a:r>
                      <a:r>
                        <a:rPr lang="zh-CN" altLang="en-US" sz="1800" b="1" u="none" strike="noStrike" dirty="0" smtClean="0">
                          <a:solidFill>
                            <a:schemeClr val="tx1"/>
                          </a:solidFill>
                          <a:effectLst/>
                        </a:rPr>
                        <a:t>机器人</a:t>
                      </a:r>
                      <a:endParaRPr lang="en-US" altLang="zh-CN" sz="1800" b="1" u="none" strike="noStrike" dirty="0" smtClean="0">
                        <a:solidFill>
                          <a:schemeClr val="tx1"/>
                        </a:solidFill>
                        <a:effectLst/>
                      </a:endParaRPr>
                    </a:p>
                    <a:p>
                      <a:pPr marL="0" marR="0" indent="0" algn="l" defTabSz="457200" rtl="0" eaLnBrk="1" fontAlgn="ctr" latinLnBrk="0" hangingPunct="1">
                        <a:lnSpc>
                          <a:spcPct val="100000"/>
                        </a:lnSpc>
                        <a:spcBef>
                          <a:spcPts val="0"/>
                        </a:spcBef>
                        <a:spcAft>
                          <a:spcPts val="0"/>
                        </a:spcAft>
                        <a:buClrTx/>
                        <a:buSzTx/>
                        <a:buFontTx/>
                        <a:buNone/>
                        <a:defRPr/>
                      </a:pPr>
                      <a:r>
                        <a:rPr lang="zh-CN" altLang="en-US" sz="1800" b="1" i="0" u="none" strike="noStrike" dirty="0" smtClean="0">
                          <a:solidFill>
                            <a:schemeClr val="tx1"/>
                          </a:solidFill>
                          <a:effectLst/>
                          <a:latin typeface="宋体" pitchFamily="2" charset="-122"/>
                        </a:rPr>
                        <a:t>作者：</a:t>
                      </a:r>
                      <a:r>
                        <a:rPr lang="en-US" altLang="zh-CN" sz="1800" b="1" i="0" u="none" strike="noStrike" dirty="0" smtClean="0">
                          <a:solidFill>
                            <a:schemeClr val="tx1"/>
                          </a:solidFill>
                          <a:effectLst/>
                          <a:latin typeface="宋体" pitchFamily="2" charset="-122"/>
                        </a:rPr>
                        <a:t>Claire Ching Chen</a:t>
                      </a:r>
                      <a:endParaRPr lang="zh-CN" altLang="en-US" sz="1800" b="1" i="0" u="none" strike="noStrike" dirty="0">
                        <a:solidFill>
                          <a:schemeClr val="tx1"/>
                        </a:solidFill>
                        <a:effectLst/>
                        <a:latin typeface="宋体" pitchFamily="2" charset="-122"/>
                      </a:endParaRPr>
                    </a:p>
                  </a:txBody>
                  <a:tcPr marL="12700" marR="12700" marT="12700" marB="0" anchor="ctr">
                    <a:noFill/>
                  </a:tcPr>
                </a:tc>
                <a:tc hMerge="1">
                  <a:tcPr/>
                </a:tc>
                <a:tc>
                  <a:txBody>
                    <a:bodyPr/>
                    <a:lstStyle/>
                    <a:p>
                      <a:pPr algn="l" fontAlgn="ctr"/>
                      <a:r>
                        <a:rPr lang="zh-CN" altLang="en-US" sz="1800" u="none" strike="noStrike">
                          <a:solidFill>
                            <a:schemeClr val="tx1"/>
                          </a:solidFill>
                          <a:effectLst/>
                        </a:rPr>
                        <a:t>结合手相、深度学习和聊天机器人</a:t>
                      </a:r>
                      <a:endParaRPr lang="zh-CN" altLang="en-US" sz="1800" b="0" i="0" u="none" strike="noStrike">
                        <a:solidFill>
                          <a:schemeClr val="tx1"/>
                        </a:solidFill>
                        <a:effectLst/>
                        <a:latin typeface="宋体" pitchFamily="2" charset="-122"/>
                      </a:endParaRPr>
                    </a:p>
                  </a:txBody>
                  <a:tcPr marL="12700" marR="12700" marT="12700" marB="0" anchor="ctr">
                    <a:noFill/>
                  </a:tcPr>
                </a:tc>
              </a:tr>
              <a:tr h="314683">
                <a:tc>
                  <a:txBody>
                    <a:bodyPr/>
                    <a:lstStyle/>
                    <a:p>
                      <a:pPr algn="l" fontAlgn="ctr"/>
                      <a:r>
                        <a:rPr lang="zh-CN" altLang="en-US" sz="1800" u="none" strike="noStrike">
                          <a:solidFill>
                            <a:schemeClr val="tx1"/>
                          </a:solidFill>
                          <a:effectLst/>
                        </a:rPr>
                        <a:t>技术</a:t>
                      </a:r>
                      <a:endParaRPr lang="zh-CN" altLang="en-US" sz="1800" b="0" i="0" u="none" strike="noStrike">
                        <a:solidFill>
                          <a:schemeClr val="tx1"/>
                        </a:solidFill>
                        <a:effectLst/>
                        <a:latin typeface="宋体" pitchFamily="2" charset="-122"/>
                      </a:endParaRPr>
                    </a:p>
                  </a:txBody>
                  <a:tcPr marL="12700" marR="12700" marT="12700" marB="0" anchor="ctr">
                    <a:noFill/>
                  </a:tcPr>
                </a:tc>
                <a:tc gridSpan="2">
                  <a:txBody>
                    <a:bodyPr/>
                    <a:lstStyle/>
                    <a:p>
                      <a:pPr algn="l" fontAlgn="ctr"/>
                      <a:r>
                        <a:rPr lang="en-US" altLang="zh-CN" sz="1800" u="none" strike="noStrike">
                          <a:solidFill>
                            <a:schemeClr val="tx1"/>
                          </a:solidFill>
                          <a:effectLst/>
                        </a:rPr>
                        <a:t>2000</a:t>
                      </a:r>
                      <a:r>
                        <a:rPr lang="zh-CN" altLang="en-US" sz="1800" u="none" strike="noStrike">
                          <a:solidFill>
                            <a:schemeClr val="tx1"/>
                          </a:solidFill>
                          <a:effectLst/>
                        </a:rPr>
                        <a:t>张照片作为数据、</a:t>
                      </a:r>
                      <a:r>
                        <a:rPr lang="en-US" altLang="zh-CN" sz="1800" u="none" strike="noStrike">
                          <a:solidFill>
                            <a:schemeClr val="tx1"/>
                          </a:solidFill>
                          <a:effectLst/>
                        </a:rPr>
                        <a:t>VGG-16+CNN</a:t>
                      </a:r>
                      <a:r>
                        <a:rPr lang="zh-CN" altLang="en-US" sz="1800" u="none" strike="noStrike">
                          <a:solidFill>
                            <a:schemeClr val="tx1"/>
                          </a:solidFill>
                          <a:effectLst/>
                        </a:rPr>
                        <a:t>模型、</a:t>
                      </a:r>
                      <a:r>
                        <a:rPr lang="en-US" altLang="zh-CN" sz="1800" u="none" strike="noStrike">
                          <a:solidFill>
                            <a:schemeClr val="tx1"/>
                          </a:solidFill>
                          <a:effectLst/>
                        </a:rPr>
                        <a:t>Chatbot</a:t>
                      </a:r>
                      <a:endParaRPr lang="en-US" altLang="zh-CN" sz="1800" b="0" i="0" u="none" strike="noStrike">
                        <a:solidFill>
                          <a:schemeClr val="tx1"/>
                        </a:solidFill>
                        <a:effectLst/>
                        <a:latin typeface="宋体" pitchFamily="2" charset="-122"/>
                      </a:endParaRPr>
                    </a:p>
                  </a:txBody>
                  <a:tcPr marL="12700" marR="12700" marT="12700" marB="0" anchor="ctr">
                    <a:noFill/>
                  </a:tcPr>
                </a:tc>
                <a:tc hMerge="1">
                  <a:tcPr/>
                </a:tc>
              </a:tr>
              <a:tr h="899728">
                <a:tc>
                  <a:txBody>
                    <a:bodyPr/>
                    <a:lstStyle/>
                    <a:p>
                      <a:pPr algn="l" fontAlgn="ctr"/>
                      <a:endParaRPr lang="zh-CN" altLang="en-US" sz="1800" b="0" i="0" u="none" strike="noStrike">
                        <a:solidFill>
                          <a:schemeClr val="tx1"/>
                        </a:solidFill>
                        <a:effectLst/>
                        <a:latin typeface="宋体" pitchFamily="2" charset="-122"/>
                      </a:endParaRPr>
                    </a:p>
                  </a:txBody>
                  <a:tcPr marL="12700" marR="12700" marT="12700" marB="0" anchor="ctr">
                    <a:noFill/>
                  </a:tcPr>
                </a:tc>
                <a:tc gridSpan="2">
                  <a:txBody>
                    <a:bodyPr/>
                    <a:lstStyle/>
                    <a:p>
                      <a:pPr algn="l" fontAlgn="ctr"/>
                      <a:r>
                        <a:rPr lang="zh-CN" altLang="en-US" sz="1800" u="none" strike="noStrike" dirty="0" smtClean="0">
                          <a:solidFill>
                            <a:schemeClr val="tx1"/>
                          </a:solidFill>
                          <a:effectLst/>
                        </a:rPr>
                        <a:t>花</a:t>
                      </a:r>
                      <a:r>
                        <a:rPr lang="zh-CN" altLang="en-US" sz="1800" u="none" strike="noStrike" dirty="0">
                          <a:solidFill>
                            <a:schemeClr val="tx1"/>
                          </a:solidFill>
                          <a:effectLst/>
                        </a:rPr>
                        <a:t>了好几个小时来研究看手相的基础知识，其中包括关系、职业和健康和分析预测</a:t>
                      </a:r>
                      <a:r>
                        <a:rPr lang="zh-CN" altLang="en-US" sz="1800" u="none" strike="noStrike" dirty="0" smtClean="0">
                          <a:solidFill>
                            <a:schemeClr val="tx1"/>
                          </a:solidFill>
                          <a:effectLst/>
                        </a:rPr>
                        <a:t>，标注</a:t>
                      </a:r>
                      <a:r>
                        <a:rPr lang="zh-CN" altLang="en-US" sz="1800" u="none" strike="noStrike" dirty="0">
                          <a:solidFill>
                            <a:schemeClr val="tx1"/>
                          </a:solidFill>
                          <a:effectLst/>
                        </a:rPr>
                        <a:t>了超过</a:t>
                      </a:r>
                      <a:r>
                        <a:rPr lang="en-US" altLang="zh-CN" sz="1800" u="none" strike="noStrike" dirty="0">
                          <a:solidFill>
                            <a:schemeClr val="tx1"/>
                          </a:solidFill>
                          <a:effectLst/>
                        </a:rPr>
                        <a:t>2000</a:t>
                      </a:r>
                      <a:r>
                        <a:rPr lang="zh-CN" altLang="en-US" sz="1800" u="none" strike="noStrike" dirty="0">
                          <a:solidFill>
                            <a:schemeClr val="tx1"/>
                          </a:solidFill>
                          <a:effectLst/>
                        </a:rPr>
                        <a:t>张真实的人类手掌照片，并对他们的关系、职业和健康状况分别进行打分，给出了超过</a:t>
                      </a:r>
                      <a:r>
                        <a:rPr lang="en-US" altLang="zh-CN" sz="1800" u="none" strike="noStrike" dirty="0">
                          <a:solidFill>
                            <a:schemeClr val="tx1"/>
                          </a:solidFill>
                          <a:effectLst/>
                        </a:rPr>
                        <a:t>6000</a:t>
                      </a:r>
                      <a:r>
                        <a:rPr lang="zh-CN" altLang="en-US" sz="1800" u="none" strike="noStrike" dirty="0">
                          <a:solidFill>
                            <a:schemeClr val="tx1"/>
                          </a:solidFill>
                          <a:effectLst/>
                        </a:rPr>
                        <a:t>个分数。</a:t>
                      </a:r>
                      <a:endParaRPr lang="zh-CN" altLang="en-US" sz="1800" b="0" i="0" u="none" strike="noStrike" dirty="0">
                        <a:solidFill>
                          <a:schemeClr val="tx1"/>
                        </a:solidFill>
                        <a:effectLst/>
                        <a:latin typeface="宋体" pitchFamily="2" charset="-122"/>
                      </a:endParaRPr>
                    </a:p>
                  </a:txBody>
                  <a:tcPr marL="12700" marR="12700" marT="12700" marB="0" anchor="ctr">
                    <a:noFill/>
                  </a:tcPr>
                </a:tc>
                <a:tc hMerge="1">
                  <a:tcPr/>
                </a:tc>
              </a:tr>
              <a:tr h="567220">
                <a:tc>
                  <a:txBody>
                    <a:bodyPr/>
                    <a:lstStyle/>
                    <a:p>
                      <a:pPr algn="l" fontAlgn="ctr"/>
                      <a:r>
                        <a:rPr lang="en-US" sz="1800" u="none" strike="noStrike">
                          <a:solidFill>
                            <a:schemeClr val="tx1"/>
                          </a:solidFill>
                          <a:effectLst/>
                        </a:rPr>
                        <a:t>github库</a:t>
                      </a:r>
                      <a:endParaRPr lang="en-US" sz="1800" b="0" i="0" u="none" strike="noStrike">
                        <a:solidFill>
                          <a:schemeClr val="tx1"/>
                        </a:solidFill>
                        <a:effectLst/>
                        <a:latin typeface="宋体" pitchFamily="2" charset="-122"/>
                      </a:endParaRPr>
                    </a:p>
                  </a:txBody>
                  <a:tcPr marL="12700" marR="12700" marT="12700" marB="0" anchor="ctr">
                    <a:noFill/>
                  </a:tcPr>
                </a:tc>
                <a:tc gridSpan="2">
                  <a:txBody>
                    <a:bodyPr/>
                    <a:lstStyle/>
                    <a:p>
                      <a:pPr algn="l" fontAlgn="ctr"/>
                      <a:r>
                        <a:rPr lang="en-US" sz="1800" u="none" strike="noStrike">
                          <a:solidFill>
                            <a:schemeClr val="tx1"/>
                          </a:solidFill>
                          <a:effectLst/>
                        </a:rPr>
                        <a:t>https://github.com/kkshyu/palm-read/blob/master/labels.csv</a:t>
                      </a:r>
                      <a:endParaRPr lang="en-US" sz="1800" b="0" i="0" u="none" strike="noStrike">
                        <a:solidFill>
                          <a:schemeClr val="tx1"/>
                        </a:solidFill>
                        <a:effectLst/>
                        <a:latin typeface="宋体" pitchFamily="2" charset="-122"/>
                      </a:endParaRPr>
                    </a:p>
                  </a:txBody>
                  <a:tcPr marL="12700" marR="12700" marT="12700" marB="0" anchor="ctr">
                    <a:noFill/>
                  </a:tcPr>
                </a:tc>
                <a:tc hMerge="1">
                  <a:tcPr/>
                </a:tc>
              </a:tr>
              <a:tr h="1192249">
                <a:tc>
                  <a:txBody>
                    <a:bodyPr/>
                    <a:lstStyle/>
                    <a:p>
                      <a:pPr algn="l" fontAlgn="ctr"/>
                      <a:r>
                        <a:rPr lang="zh-CN" altLang="en-US" sz="1800" u="none" strike="noStrike">
                          <a:solidFill>
                            <a:schemeClr val="tx1"/>
                          </a:solidFill>
                          <a:effectLst/>
                        </a:rPr>
                        <a:t>深度学习</a:t>
                      </a:r>
                      <a:endParaRPr lang="zh-CN" altLang="en-US" sz="1800" b="0" i="0" u="none" strike="noStrike">
                        <a:solidFill>
                          <a:schemeClr val="tx1"/>
                        </a:solidFill>
                        <a:effectLst/>
                        <a:latin typeface="宋体" pitchFamily="2" charset="-122"/>
                      </a:endParaRPr>
                    </a:p>
                  </a:txBody>
                  <a:tcPr marL="12700" marR="12700" marT="12700" marB="0" anchor="ctr">
                    <a:noFill/>
                  </a:tcPr>
                </a:tc>
                <a:tc gridSpan="2">
                  <a:txBody>
                    <a:bodyPr/>
                    <a:lstStyle/>
                    <a:p>
                      <a:pPr algn="l" fontAlgn="ctr"/>
                      <a:r>
                        <a:rPr lang="zh-CN" altLang="en-US" sz="1800" u="none" strike="noStrike" dirty="0">
                          <a:solidFill>
                            <a:schemeClr val="tx1"/>
                          </a:solidFill>
                          <a:effectLst/>
                        </a:rPr>
                        <a:t>在</a:t>
                      </a:r>
                      <a:r>
                        <a:rPr lang="en-US" altLang="zh-CN" sz="1800" u="none" strike="noStrike" dirty="0" err="1">
                          <a:solidFill>
                            <a:schemeClr val="tx1"/>
                          </a:solidFill>
                          <a:effectLst/>
                        </a:rPr>
                        <a:t>Keras</a:t>
                      </a:r>
                      <a:r>
                        <a:rPr lang="zh-CN" altLang="en-US" sz="1800" u="none" strike="noStrike" dirty="0">
                          <a:solidFill>
                            <a:schemeClr val="tx1"/>
                          </a:solidFill>
                          <a:effectLst/>
                        </a:rPr>
                        <a:t>中使用了</a:t>
                      </a:r>
                      <a:r>
                        <a:rPr lang="en-US" altLang="zh-CN" sz="1800" u="none" strike="noStrike" dirty="0">
                          <a:solidFill>
                            <a:schemeClr val="tx1"/>
                          </a:solidFill>
                          <a:effectLst/>
                        </a:rPr>
                        <a:t>VGG-16</a:t>
                      </a:r>
                      <a:r>
                        <a:rPr lang="zh-CN" altLang="en-US" sz="1800" u="none" strike="noStrike" dirty="0">
                          <a:solidFill>
                            <a:schemeClr val="tx1"/>
                          </a:solidFill>
                          <a:effectLst/>
                        </a:rPr>
                        <a:t>（</a:t>
                      </a:r>
                      <a:r>
                        <a:rPr lang="en-US" altLang="zh-CN" sz="1800" u="none" strike="noStrike" dirty="0">
                          <a:solidFill>
                            <a:schemeClr val="tx1"/>
                          </a:solidFill>
                          <a:effectLst/>
                        </a:rPr>
                        <a:t>16</a:t>
                      </a:r>
                      <a:r>
                        <a:rPr lang="zh-CN" altLang="en-US" sz="1800" u="none" strike="noStrike" dirty="0">
                          <a:solidFill>
                            <a:schemeClr val="tx1"/>
                          </a:solidFill>
                          <a:effectLst/>
                        </a:rPr>
                        <a:t>层的神经网络），加上</a:t>
                      </a:r>
                      <a:r>
                        <a:rPr lang="en-US" altLang="zh-CN" sz="1800" u="none" strike="noStrike" dirty="0" err="1">
                          <a:solidFill>
                            <a:schemeClr val="tx1"/>
                          </a:solidFill>
                          <a:effectLst/>
                        </a:rPr>
                        <a:t>TensorFlow</a:t>
                      </a:r>
                      <a:r>
                        <a:rPr lang="zh-CN" altLang="en-US" sz="1800" u="none" strike="noStrike" dirty="0">
                          <a:solidFill>
                            <a:schemeClr val="tx1"/>
                          </a:solidFill>
                          <a:effectLst/>
                        </a:rPr>
                        <a:t>后端</a:t>
                      </a:r>
                      <a:r>
                        <a:rPr lang="zh-CN" altLang="en-US" sz="1800" u="none" strike="noStrike" dirty="0" smtClean="0">
                          <a:solidFill>
                            <a:schemeClr val="tx1"/>
                          </a:solidFill>
                          <a:effectLst/>
                        </a:rPr>
                        <a:t>作为</a:t>
                      </a:r>
                      <a:r>
                        <a:rPr lang="en-US" altLang="zh-CN" sz="1800" u="none" strike="noStrike" dirty="0" smtClean="0">
                          <a:solidFill>
                            <a:schemeClr val="tx1"/>
                          </a:solidFill>
                          <a:effectLst/>
                        </a:rPr>
                        <a:t>CNN</a:t>
                      </a:r>
                      <a:r>
                        <a:rPr lang="zh-CN" altLang="en-US" sz="1800" u="none" strike="noStrike" dirty="0">
                          <a:solidFill>
                            <a:schemeClr val="tx1"/>
                          </a:solidFill>
                          <a:effectLst/>
                        </a:rPr>
                        <a:t>模型。使用</a:t>
                      </a:r>
                      <a:r>
                        <a:rPr lang="en-US" altLang="zh-CN" sz="1800" u="none" strike="noStrike" dirty="0">
                          <a:solidFill>
                            <a:schemeClr val="tx1"/>
                          </a:solidFill>
                          <a:effectLst/>
                        </a:rPr>
                        <a:t>GPU</a:t>
                      </a:r>
                      <a:r>
                        <a:rPr lang="zh-CN" altLang="en-US" sz="1800" u="none" strike="noStrike" dirty="0">
                          <a:solidFill>
                            <a:schemeClr val="tx1"/>
                          </a:solidFill>
                          <a:effectLst/>
                        </a:rPr>
                        <a:t>进行加速</a:t>
                      </a:r>
                      <a:r>
                        <a:rPr lang="zh-CN" altLang="en-US" sz="1800" u="none" strike="noStrike" dirty="0" smtClean="0">
                          <a:solidFill>
                            <a:schemeClr val="tx1"/>
                          </a:solidFill>
                          <a:effectLst/>
                        </a:rPr>
                        <a:t>，训练</a:t>
                      </a:r>
                      <a:r>
                        <a:rPr lang="zh-CN" altLang="en-US" sz="1800" u="none" strike="noStrike" dirty="0">
                          <a:solidFill>
                            <a:schemeClr val="tx1"/>
                          </a:solidFill>
                          <a:effectLst/>
                        </a:rPr>
                        <a:t>了</a:t>
                      </a:r>
                      <a:r>
                        <a:rPr lang="en-US" altLang="zh-CN" sz="1800" u="none" strike="noStrike" dirty="0">
                          <a:solidFill>
                            <a:schemeClr val="tx1"/>
                          </a:solidFill>
                          <a:effectLst/>
                        </a:rPr>
                        <a:t>10</a:t>
                      </a:r>
                      <a:r>
                        <a:rPr lang="zh-CN" altLang="en-US" sz="1800" u="none" strike="noStrike" dirty="0">
                          <a:solidFill>
                            <a:schemeClr val="tx1"/>
                          </a:solidFill>
                          <a:effectLst/>
                        </a:rPr>
                        <a:t>轮的</a:t>
                      </a:r>
                      <a:r>
                        <a:rPr lang="en-US" altLang="zh-CN" sz="1800" u="none" strike="noStrike" dirty="0">
                          <a:solidFill>
                            <a:schemeClr val="tx1"/>
                          </a:solidFill>
                          <a:effectLst/>
                        </a:rPr>
                        <a:t>epoch</a:t>
                      </a:r>
                      <a:r>
                        <a:rPr lang="zh-CN" altLang="en-US" sz="1800" u="none" strike="noStrike" dirty="0">
                          <a:solidFill>
                            <a:schemeClr val="tx1"/>
                          </a:solidFill>
                          <a:effectLst/>
                        </a:rPr>
                        <a:t>，每个</a:t>
                      </a:r>
                      <a:r>
                        <a:rPr lang="en-US" altLang="zh-CN" sz="1800" u="none" strike="noStrike" dirty="0">
                          <a:solidFill>
                            <a:schemeClr val="tx1"/>
                          </a:solidFill>
                          <a:effectLst/>
                        </a:rPr>
                        <a:t>epoch</a:t>
                      </a:r>
                      <a:r>
                        <a:rPr lang="zh-CN" altLang="en-US" sz="1800" u="none" strike="noStrike" dirty="0">
                          <a:solidFill>
                            <a:schemeClr val="tx1"/>
                          </a:solidFill>
                          <a:effectLst/>
                        </a:rPr>
                        <a:t>包含</a:t>
                      </a:r>
                      <a:r>
                        <a:rPr lang="en-US" altLang="zh-CN" sz="1800" u="none" strike="noStrike" dirty="0">
                          <a:solidFill>
                            <a:schemeClr val="tx1"/>
                          </a:solidFill>
                          <a:effectLst/>
                        </a:rPr>
                        <a:t>1000</a:t>
                      </a:r>
                      <a:r>
                        <a:rPr lang="zh-CN" altLang="en-US" sz="1800" u="none" strike="noStrike" dirty="0">
                          <a:solidFill>
                            <a:schemeClr val="tx1"/>
                          </a:solidFill>
                          <a:effectLst/>
                        </a:rPr>
                        <a:t>个步骤。模型的均方误差（</a:t>
                      </a:r>
                      <a:r>
                        <a:rPr lang="en-US" altLang="zh-CN" sz="1800" u="none" strike="noStrike" dirty="0">
                          <a:solidFill>
                            <a:schemeClr val="tx1"/>
                          </a:solidFill>
                          <a:effectLst/>
                        </a:rPr>
                        <a:t>MSE</a:t>
                      </a:r>
                      <a:r>
                        <a:rPr lang="zh-CN" altLang="en-US" sz="1800" u="none" strike="noStrike" dirty="0">
                          <a:solidFill>
                            <a:schemeClr val="tx1"/>
                          </a:solidFill>
                          <a:effectLst/>
                        </a:rPr>
                        <a:t>）为</a:t>
                      </a:r>
                      <a:r>
                        <a:rPr lang="en-US" altLang="zh-CN" sz="1800" u="none" strike="noStrike" dirty="0">
                          <a:solidFill>
                            <a:schemeClr val="tx1"/>
                          </a:solidFill>
                          <a:effectLst/>
                        </a:rPr>
                        <a:t>1.3066 </a:t>
                      </a:r>
                      <a:r>
                        <a:rPr lang="zh-CN" altLang="en-US" sz="1800" u="none" strike="noStrike" dirty="0">
                          <a:solidFill>
                            <a:schemeClr val="tx1"/>
                          </a:solidFill>
                          <a:effectLst/>
                        </a:rPr>
                        <a:t>。此外，</a:t>
                      </a:r>
                      <a:r>
                        <a:rPr lang="en-US" altLang="zh-CN" sz="1800" u="none" strike="noStrike" dirty="0">
                          <a:solidFill>
                            <a:schemeClr val="tx1"/>
                          </a:solidFill>
                          <a:effectLst/>
                        </a:rPr>
                        <a:t>valuation MSE</a:t>
                      </a:r>
                      <a:r>
                        <a:rPr lang="zh-CN" altLang="en-US" sz="1800" u="none" strike="noStrike" dirty="0">
                          <a:solidFill>
                            <a:schemeClr val="tx1"/>
                          </a:solidFill>
                          <a:effectLst/>
                        </a:rPr>
                        <a:t>为</a:t>
                      </a:r>
                      <a:r>
                        <a:rPr lang="en-US" altLang="zh-CN" sz="1800" u="none" strike="noStrike" dirty="0">
                          <a:solidFill>
                            <a:schemeClr val="tx1"/>
                          </a:solidFill>
                          <a:effectLst/>
                        </a:rPr>
                        <a:t>1.1721</a:t>
                      </a:r>
                      <a:r>
                        <a:rPr lang="zh-CN" altLang="en-US" sz="1800" u="none" strike="noStrike" dirty="0">
                          <a:solidFill>
                            <a:schemeClr val="tx1"/>
                          </a:solidFill>
                          <a:effectLst/>
                        </a:rPr>
                        <a:t>。总的来说，训练结果足够鲁棒，可以用于识别一个新的手掌。</a:t>
                      </a:r>
                      <a:endParaRPr lang="zh-CN" altLang="en-US" sz="1800" b="0" i="0" u="none" strike="noStrike" dirty="0">
                        <a:solidFill>
                          <a:schemeClr val="tx1"/>
                        </a:solidFill>
                        <a:effectLst/>
                        <a:latin typeface="宋体" pitchFamily="2" charset="-122"/>
                      </a:endParaRPr>
                    </a:p>
                  </a:txBody>
                  <a:tcPr marL="12700" marR="12700" marT="12700" marB="0" anchor="ctr">
                    <a:noFill/>
                  </a:tcPr>
                </a:tc>
                <a:tc hMerge="1">
                  <a:tcPr/>
                </a:tc>
              </a:tr>
              <a:tr h="844414">
                <a:tc gridSpan="3">
                  <a:txBody>
                    <a:bodyPr/>
                    <a:lstStyle/>
                    <a:p>
                      <a:pPr algn="l" fontAlgn="ctr"/>
                      <a:r>
                        <a:rPr lang="en-US" altLang="zh-CN" sz="1800" u="none" strike="noStrike" dirty="0" err="1">
                          <a:solidFill>
                            <a:schemeClr val="tx1"/>
                          </a:solidFill>
                          <a:effectLst/>
                        </a:rPr>
                        <a:t>Chatbot</a:t>
                      </a:r>
                      <a:r>
                        <a:rPr lang="zh-CN" altLang="en-US" sz="1800" u="none" strike="noStrike" dirty="0">
                          <a:solidFill>
                            <a:schemeClr val="tx1"/>
                          </a:solidFill>
                          <a:effectLst/>
                        </a:rPr>
                        <a:t>：与应用程序和网页相比，聊天机器人对于移动端的用户来说可获得性更强，并且更容易在社交网络上扩展。因此</a:t>
                      </a:r>
                      <a:r>
                        <a:rPr lang="zh-CN" altLang="en-US" sz="1800" u="none" strike="noStrike" dirty="0" smtClean="0">
                          <a:solidFill>
                            <a:schemeClr val="tx1"/>
                          </a:solidFill>
                          <a:effectLst/>
                        </a:rPr>
                        <a:t>，使用 </a:t>
                      </a:r>
                      <a:r>
                        <a:rPr lang="en-US" altLang="zh-CN" sz="1800" u="none" strike="noStrike" dirty="0" err="1">
                          <a:solidFill>
                            <a:schemeClr val="tx1"/>
                          </a:solidFill>
                          <a:effectLst/>
                        </a:rPr>
                        <a:t>Chatfuel</a:t>
                      </a:r>
                      <a:r>
                        <a:rPr lang="en-US" altLang="zh-CN" sz="1800" u="none" strike="noStrike" dirty="0">
                          <a:solidFill>
                            <a:schemeClr val="tx1"/>
                          </a:solidFill>
                          <a:effectLst/>
                        </a:rPr>
                        <a:t> </a:t>
                      </a:r>
                      <a:r>
                        <a:rPr lang="zh-CN" altLang="en-US" sz="1800" u="none" strike="noStrike" dirty="0">
                          <a:solidFill>
                            <a:schemeClr val="tx1"/>
                          </a:solidFill>
                          <a:effectLst/>
                        </a:rPr>
                        <a:t>在</a:t>
                      </a:r>
                      <a:r>
                        <a:rPr lang="en-US" altLang="zh-CN" sz="1800" u="none" strike="noStrike" dirty="0">
                          <a:solidFill>
                            <a:schemeClr val="tx1"/>
                          </a:solidFill>
                          <a:effectLst/>
                        </a:rPr>
                        <a:t>Facebook Messenger</a:t>
                      </a:r>
                      <a:r>
                        <a:rPr lang="zh-CN" altLang="en-US" sz="1800" u="none" strike="noStrike" dirty="0">
                          <a:solidFill>
                            <a:schemeClr val="tx1"/>
                          </a:solidFill>
                          <a:effectLst/>
                        </a:rPr>
                        <a:t>上创建了一个聊天机器人</a:t>
                      </a:r>
                      <a:endParaRPr lang="zh-CN" altLang="en-US" sz="1800" b="0" i="0" u="none" strike="noStrike" dirty="0">
                        <a:solidFill>
                          <a:schemeClr val="tx1"/>
                        </a:solidFill>
                        <a:effectLst/>
                        <a:latin typeface="宋体" pitchFamily="2" charset="-122"/>
                      </a:endParaRPr>
                    </a:p>
                  </a:txBody>
                  <a:tcPr marL="12700" marR="12700" marT="12700" marB="0" anchor="ctr">
                    <a:noFill/>
                  </a:tcPr>
                </a:tc>
                <a:tc hMerge="1">
                  <a:tcPr/>
                </a:tc>
                <a:tc hMerge="1">
                  <a:tcPr/>
                </a:tc>
              </a:tr>
            </a:tbl>
          </a:graphicData>
        </a:graphic>
      </p:graphicFrame>
      <p:pic>
        <p:nvPicPr>
          <p:cNvPr id="6" name="图片 5" descr="https://img.mubu.com/document_image/6d0b2d09-0dbc-495e-b076-324bf671ef8d-29877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871" y="1094284"/>
            <a:ext cx="3335407" cy="472688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615119" y="406961"/>
            <a:ext cx="10131425" cy="489995"/>
          </a:xfrm>
        </p:spPr>
        <p:txBody>
          <a:bodyPr>
            <a:normAutofit fontScale="90000"/>
          </a:bodyPr>
          <a:lstStyle/>
          <a:p>
            <a:r>
              <a:rPr kumimoji="1" lang="zh-CN" altLang="en-US" dirty="0" smtClean="0"/>
              <a:t>算命</a:t>
            </a:r>
            <a:r>
              <a:rPr kumimoji="1" lang="en-US" altLang="zh-CN" dirty="0" smtClean="0"/>
              <a:t>+</a:t>
            </a:r>
            <a:r>
              <a:rPr kumimoji="1" lang="en-US" altLang="zh-CN" dirty="0" err="1" smtClean="0"/>
              <a:t>ai</a:t>
            </a:r>
            <a:r>
              <a:rPr kumimoji="1" lang="zh-CN" altLang="en-US" dirty="0" smtClean="0"/>
              <a:t>结合：</a:t>
            </a:r>
            <a:r>
              <a:rPr kumimoji="1" lang="en-US" altLang="zh-CN" dirty="0" smtClean="0"/>
              <a:t>2017</a:t>
            </a:r>
            <a:r>
              <a:rPr kumimoji="1" lang="zh-CN" altLang="en-US" dirty="0" smtClean="0"/>
              <a:t>年台湾学生</a:t>
            </a:r>
            <a:r>
              <a:rPr kumimoji="1" lang="en-US" altLang="zh-CN" dirty="0" smtClean="0"/>
              <a:t>Ai</a:t>
            </a:r>
            <a:r>
              <a:rPr kumimoji="1" lang="zh-CN" altLang="en-US" dirty="0" smtClean="0"/>
              <a:t>算命获奖的项目</a:t>
            </a: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7784" y="427577"/>
            <a:ext cx="11017015" cy="707886"/>
          </a:xfrm>
          <a:prstGeom prst="rect">
            <a:avLst/>
          </a:prstGeom>
          <a:noFill/>
        </p:spPr>
        <p:txBody>
          <a:bodyPr wrap="square" rtlCol="0">
            <a:spAutoFit/>
          </a:bodyPr>
          <a:lstStyle/>
          <a:p>
            <a:pPr>
              <a:lnSpc>
                <a:spcPct val="200000"/>
              </a:lnSpc>
            </a:pPr>
            <a:r>
              <a:rPr kumimoji="1" lang="zh-CN" altLang="en-US" sz="2000" dirty="0" smtClean="0">
                <a:latin typeface="Microsoft YaHei" charset="-122"/>
                <a:ea typeface="Microsoft YaHei" charset="-122"/>
                <a:cs typeface="Microsoft YaHei" charset="-122"/>
              </a:rPr>
              <a:t>最早的突破应从成熟的生物识别技术入口，随着数据量的扩大，很大程度上代替初中级人工算命</a:t>
            </a:r>
            <a:endParaRPr kumimoji="1" lang="en-US" altLang="zh-CN" sz="2000" dirty="0" smtClean="0">
              <a:latin typeface="Microsoft YaHei" charset="-122"/>
              <a:ea typeface="Microsoft YaHei" charset="-122"/>
              <a:cs typeface="Microsoft YaHei" charset="-122"/>
            </a:endParaRPr>
          </a:p>
        </p:txBody>
      </p:sp>
      <p:pic>
        <p:nvPicPr>
          <p:cNvPr id="6" name="图片 5"/>
          <p:cNvPicPr>
            <a:picLocks noChangeAspect="1"/>
          </p:cNvPicPr>
          <p:nvPr/>
        </p:nvPicPr>
        <p:blipFill>
          <a:blip r:embed="rId1"/>
          <a:stretch>
            <a:fillRect/>
          </a:stretch>
        </p:blipFill>
        <p:spPr>
          <a:xfrm>
            <a:off x="325004" y="1314101"/>
            <a:ext cx="3307711" cy="2513789"/>
          </a:xfrm>
          <a:prstGeom prst="rect">
            <a:avLst/>
          </a:prstGeom>
        </p:spPr>
      </p:pic>
      <p:sp>
        <p:nvSpPr>
          <p:cNvPr id="7" name="矩形 6"/>
          <p:cNvSpPr/>
          <p:nvPr/>
        </p:nvSpPr>
        <p:spPr>
          <a:xfrm>
            <a:off x="297773" y="3995410"/>
            <a:ext cx="3245255" cy="523220"/>
          </a:xfrm>
          <a:prstGeom prst="rect">
            <a:avLst/>
          </a:prstGeom>
        </p:spPr>
        <p:txBody>
          <a:bodyPr wrap="square">
            <a:spAutoFit/>
          </a:bodyPr>
          <a:lstStyle/>
          <a:p>
            <a:r>
              <a:rPr lang="zh-CN" altLang="en-US" sz="1400" dirty="0"/>
              <a:t>賴</a:t>
            </a:r>
            <a:r>
              <a:rPr lang="zh-CN" altLang="en-US" sz="1400" dirty="0" smtClean="0"/>
              <a:t>俊安 （</a:t>
            </a:r>
            <a:r>
              <a:rPr lang="en-US" altLang="zh-CN" sz="1400" dirty="0" smtClean="0"/>
              <a:t>2012</a:t>
            </a:r>
            <a:r>
              <a:rPr lang="zh-CN" altLang="en-US" sz="1400" dirty="0" smtClean="0"/>
              <a:t> ）A </a:t>
            </a:r>
            <a:r>
              <a:rPr lang="zh-CN" altLang="en-US" sz="1400" dirty="0"/>
              <a:t>Fortune Telling System Using Voronoi Diagram</a:t>
            </a:r>
            <a:endParaRPr lang="zh-CN" altLang="en-US" sz="1400" dirty="0"/>
          </a:p>
        </p:txBody>
      </p:sp>
      <p:sp>
        <p:nvSpPr>
          <p:cNvPr id="8" name="AutoShape 2" descr="data:image/png;base64,iVBORw0KGgoAAAANSUhEUgAAArAAAACKCAYAAABSOnlUAAAYN2lDQ1BJQ0MgUHJvZmlsZQAAWIWVeQVUVc+3/5xzbsK9dHendIN0d6eoXLrBSwkqIiBSikiIAgagggE2IQKCiCJSEoqiKEgoKgYgAvIOoH5/7/v+6//Wm7XmzGft2bPns6f3vQBwK1MiI0NhBgDCwqOpDqYGAm7uHgL4cQADGsAAiECN4hMVqW9nZwXQ9Kf872lhCEDr5VOZdVv/s/7/mxh9/aJ8AIDsUOztG+UThuKbAGBUfSKp0QBgZ1G5cFx0JIpxKEvAQkUJolhkHQdsYvV17L2JrTZ0nBwMUewFAIFEoVADAKBb5yUQ6xOA2qHLRuuYwn2DwlHVMyjW8Qmk+ALANYbqbAkLi0AxNwnFEt7/YSfgv9n0/muTQgn4izd92UgEo6CoyFBK/P9xOP73FBYa86cPYTSTAqlmDus+r49bSITlOka5Qw/DvW1sUcyE4oEg3w39dTwZGGPm/Fv/h0+UITpmgA0AmORLMbJEMQ+KhWJCnPV/Yx0KdaMtqg97JAQ6uW7ah8OpEQ6/7cMJ4aE2Vr/tZAf6mf/BZX5Rxo5/dPyDTMxRjM4hXBcUbe702+bD2CAXGxTTofhlVIij5e+27xMCDW3+9hXjsM4ZnXMEhEX98QUR8aeaOGzqI6qBQeY2v+VW0YFOZpttkR0+lA0OHCgO9otys/rDx9fPyHiTD5LsF+78mydyLDLawOG3fkVkqN1vfaTRL9R0XS6E4u6oWMc/beei0cW26QsGBFMs7Db7xbBERts5bXLDCAArYAiMgACIQbM3iADBIKh7tnYW/KkxARRABQHAD8j8lvxp4bpRE45+HUEC+IgiPxD1t53BRq0fiEXlq3+lm18Z4L9RG7vRIgRMojgMw4XRwWhhrNCvHpoVMeoYjT/tBOj/9IozxhnhzHAmOMmdQcnUf9kVAD6oB6FopgJLtPRDvVrnEP6H+z92sJPYPuxb7CB2DPscuIAJVC/of3j4j7WgvzJrMIZaNfntnfd/eocRQ1mrYAww2ih/lDuGDcMFZDDKqCf6GF3UNxVU+s+o/b+4x/xhTZQnwkR2oh5R4t96dFJ0Kn/brPv2nzw3eXn/9cTwb82/ezP8D9980dLy35pIOnID6UDuIY+QRqQWCCDNSB3Shdxdx3/XxsTG2vjTm8MGnxDUTtAfHflL8jPyK//qm/K7f+rG/INov93R6xvHMCIynhoUEBgtoI+e1n4C5uE+slsEFOUVNABYP/s3j5ZvDhtnOsTW84+Mgp5x6ooA0Bj8I4tAz4jqAnSZn/hHJobuQ07U2nUHnxhq7KYMs/7BoncKPbpTOAEfenZJoB4pAlWgBfSAMbAAtsAJuIMd6DgHgjCUdRzYCw6ANJAFjoICcBKcBuWgElwB10EtaAT3wAPwGPSCQfACXSvvwAcwBxbAMgRBeIgMMUOcED8kCklDipA6pAMZQ1aQA+QOeUEBUDgUA+2FUqAs6Bh0EjoLVUHXoHroHvQI6oOeQ2+gGegr9BNGYBLMAvPCYrAcrA7rw5awE7wdDoB3wQlwKnwELoLL4Mvwbfge/BgehMfgD/A8AhBahA0RRGQQdcQQsUU8EH+EiiQimUghUoZUIw3oTD9FxpBZZAmDwzBjBDAy6Ho1wzhjfDC7MImYbMxJTCXmNuY+5inmDWYO8wtLxvJgpbGaWHOsGzYAG4dNwxZiz2NvYdvRPfUOu4DD4dhw4jg1dK+644Jxe3DZuFJcDa4F14cbx83j8XhOvDReG2+Lp+Cj8Wn4E/jL+GZ8P/4d/geBlsBPUCSYEDwI4YRkQiHhIqGJ0E+YIiwTGYiiRE2iLdGXGE/MIVYQG4g9xHfEZRpGGnEabRonmmCaAzRFNNU07TQvab7R0tIK0WrQ2tMG0SbRFtFepX1I+4Z2icREkiIZkjxJMaQjpAukFtJz0jcymSxG1iN7kKPJR8hV5DbyK/IPOmY6WTpzOl+6/XTFdLfp+uk+0RPpRen16XfQJ9AX0t+g76GfZSAyiDEYMlAYEhmKGeoZhhnmGZkZFRhtGcMYsxkvMj5inGbCM4kxGTP5MqUylTO1MY0zI8zCzIbMPswpzBXM7czvWHAs4izmLMEsWSxXWLpZ5liZWJVZXVh3sxaz3mUdY0PYxNjM2ULZctiusw2x/WTnZddn92PPYK9m72df5ODm0OPw48jkqOEY5PjJKcBpzBnCmctZyznKheGS4rLniuM6xdXONcvNwq3F7cOdyX2de4QH5pHiceDZw1PO08Uzz8vHa8obyXuCt413lo+NT48vmC+fr4lvhp+ZX4c/iD+fv5n/vQCrgL5AqECRwH2BOUEeQTPBGMGzgt2Cy0LiQs5CyUI1QqPCNMLqwv7C+cKtwnMi/CLWIntFLomMiBJF1UUDRY+LdoguiomLuYodEqsVmxbnEDcXTxC/JP5SgiyhK7FLokxiQBInqS4ZIlkq2SsFS6lIBUoVS/VIw9Kq0kHSpdJ9W7BbNLaEbynbMixDktGXiZW5JPNGlk3WSjZZtlb2k5yInIdcrlyH3C95FflQ+Qr5FwpMChYKyQoNCl8VpRR9FIsVB5TISiZK+5XqlL4oSyv7KZ9SfqbCrGKtckilVWVVVU2VqlqtOqMmoualVqI2rM6ibqeerf5QA6thoLFfo1FjSVNVM1rzuuZnLRmtEK2LWtNbxbf6ba3YOq4tpE3RPqs9piOg46VzRmdMV1CXolum+1ZPWM9X77zelL6kfrD+Zf1PBvIGVINbBouGmob7DFuMECNTo0yjbmMmY2fjk8avTIRMAkwumcyZqpjuMW0xw5pZmuWaDZvzmvuYV5nPWahZ7LO4b0mydLQ8afnWSsqKatVgDVtbWOdZv7QRtQm3qbUFtua2ebajduJ2u+zu2OPs7eyL7ScdFBz2OnQ4MjvudLzouOBk4JTj9MJZwjnGudWF3sXTpcpl0dXI9ZjrmJuc2z63x+5c7kHudR54DxeP8x7z24y3FWx756nimeY5tF18++7tj3Zw7QjdcXcn/U7KzhteWC9Xr4teKxRbShll3tvcu8R7zsfQ57jPB18933zfGT9tv2N+U/7a/sf8pwO0A/ICZgJ1AwsDZ4MMg04GfQk2Cz4dvBhiG3IhZC3UNbQmjBDmFVYfzhQeEn4/gi9id0RfpHRkWuTYLs1dBbvmqJbU81FQ1PaoumgW9JHdFSMRczDmTaxObHHsjziXuBu7GXeH7+6Kl4rPiJ9KMEk4twezx2dP617BvQf2vtmnv+9sIpTondi6X3h/6v53SaZJlQdoDoQceJIsn3ws+XuKa0pDKm9qUur4QdODl9Lo0qhpw4e0Dp1Ox6QHpXdnKGWcyPiV6ZvZmSWfVZi1ku2T3XlY4XDR4bUj/ke6c1RzTh3FHQ0/OpSrm1t5jPFYwrHxPOu82/kC+Zn53wt2FjwqVC48fZzmeMzxsSKroroTIieOnlg5GXhysNiguKaEpySjZLHUt7T/lN6p6tO8p7NO/zwTdObZWdOzt8vEygrLceWx5ZMVLhUd59TPVZ3nOp91fvVC+IWxSofK+1VqVVUXeS7mXIIvxVyauex5ufeK0ZW6apnqszVsNVlXwdWYq++veV0bum55vfWG+o3qm6I3S24x38q8Dd2Ovz1XG1g7Vude11dvUd/aoNVw647snQuNgo3Fd1nv5jTRNKU2rTUnNM+3RLbM3gu4N966s/VFm1vbwH37+93tlu0PH5g8aOvQ72h+qP2w8ZHmo/pO9c7ax6qPb3epdN16ovLkVrdq9+0etZ66Xo3ehr6tfU39uv33nho9fTBgPvB40Gawb8h56Nmw5/DYM99n089Dn38ZiR1ZfpH0Evsyc5RhtPAVz6uy15Kva8ZUx+6+MXrT9dbx7Ytxn/EPE1ETK+9SJ8mThVP8U1XTitONMyYzve+3vX/3IfLD8mzaR8aPJZ8kPt38rPe5a85t7t0X6pe1r9nfOL9d+K78vXXebv7VQtjC8mLmD84flUvqSx0/XX9OLcet4FeKViVXG35Z/nq5Fra2FkmhUjaeAgiaYX9/AL5eAIDsDgBzL/qm2LYZm/1OCPr4gNHSBZKFPsD3kRSMI1YPJ47nInAQ+Wm0aW1IIeSjdPX0s4wyTH7M5SzjbFLs8RzNXPTcrjwVvN/4twqkCj4RZhRxED0s9lgCSCpJ+Usf39IpsygnIW+vkKR4SWlQBVZVUNuunqlxW/PNVrK2uo6XbobeNf2XhgQjVWMfk6OmdWavLCBLEStT62CbHNubds/sfziyOSk527qEuR52q3Z/7PFm25zn4vblncCLhsLpLeOj7+vgt9PfL4AS6Bi0NVggBAoZC20OOxOeEhEYabdLnSoQRYj6HD0U0xRbGZe3OzE+NMF9j/le7X1qiar7NZL0D1gmu6b4pUYfPJiWf6gi/UZGS2ZX1lD268NTRz7mfD06n7twbD5vPv9nIeY4a9GWE6YnfYr3lxSVVp9qPv34zMDZkbKx8pmK7+eRC6yVUlUGFz0vxV3Ov3K9uq/myzXG60o3HG9G3Tp6u6q2oe5efVtDy507jbfu1jRVNZe3lN4raM1s23s/uN3xgWoHR8fSw7FHPZ0PHrd13XvS2F3TU9Qb1WfYT+5/+rR4wH9QZQg7NDxc+Sz2ud4IbqQDXV8qL6dGc19pvRp/fXhMa+zDm9NvHcaR8ZoJ54mld/mTWyabpxymJqYPzsjNTLyv/BA+qzQ7/7Hmk89nxs+35uzmJr/s/cr+9cG3nO/h85QFf3QdTfxsX5VdW9uYf2HoKhyMKCLTmGvYJJwbXpsgQxSnEacVIsmTNens6X0YEhlPMzUxz7AysKmzUzjSOW9yveKh5VXi28afJHBWsFnohfC8KK0Yv7iKhLmkl1S8dN6WazJdstPyGAVBxa1KHsrRKlmqFWr16k803mp+34rT5tZR0LXWC9XPMbhq2Gv00YRgymumaG5s4WzpYxVuvdsm0TbF7qB9mkO6Y6ZTtnOmS6prvFugu5OH0TZdT5PtHjvidhZ4XaW0enf6tPve8ivx3xPgGigfRAqaDe4NaQitCisOz4lIjqTu8qTqRfFHLUcPxlyJTYvz3m0cL58gsod3L+c+1kSG/bj9C0lvD3QmX0spSI07uD3N4pBRulUGJfNA1rnsB4dfHfmUM390MXf+2Le8ufyPBbOFn47/OMFwUqM4vOR8afep8dMzZ96dfV32vLyv4uG5pvONFzorP14UvLT9csmV5zUsV22upaOn19It2du+tcV1/Q3YO8qNO+8ebDrf3NjSdO9i69G2fffj2pMe5HSUPix/dKrzyOOYLscnMt2Y7pGe671ZfcH99k+NB4wH7Ye8h2OepT4/NLLvhf9Lw1Gu0dlX9a8Pjbm9kXlLeDs53jZR+m7XpN4UaWpgunxm//ugD76zgR/DPkV+jpyL/EL9Gvst/nvcfNCC6SL94o0fxj8eL3ksffzZu0JaHdmYf2lwH7KEnsF+CA7JwUhjerAJODncDP4cIZAoR1yi6aQ9TYojO9Ap0tPRLzA8Z2xhqmLOY9nHGsDmwK7NIcnJyrnCNc3dz9PEW81Xzl8sUCiYL5QjnCYSK0oRMxYXEP8h0SV5WipK2myLoAwsMyM7LPdQvkHhomKRUpKyl4qGKk61R61A3U2DU+O5ZqmW71ZFbZz2K53bujl6gfpGBmKGDEbA6JvxlMmQ6R2zQnM/C1GLMcsiK1trvHWbTYqtuR2H3Xv7Joc8x0AnLWey8yuXK6573SzcWd1fe1Rui0Dv/6Xtd3ck7TT0Inj1UUq8Q3y2+pJ8R/wu+O8KUA9YCWwOSgrWCwEhLaEHwgzDMeHtEQcj9SN/7LpEdUfv7Kpo2+jvMUWxW2NfxSXt5t19N94rgS1hZM+lvSn73BIlEhf2tyXlHQhINkqRSuU4SJsG0r4fGk9/klGTmZ1FyVY+jD88cuRqTubRkFzTY0zHHuRty5vNTyjQLzQ4nn6CcDKzeKKU85TiaY0zGmdVyuTKJSoEz3GeZ7xAU0msokdXkvZlryuHqq/UPL26cl3ihsfNY7f6alnq3OtLGoYbsXclm0ybvVv23zvV2tT2+v7aA8EOw4cBj7I7rz0e6lrtluzZ1nu879VTxYHDg5+GHZ/Vjwi+KBiVe033Jm4iazr+o83XhSX79fnf/I1uPeFUAchD40yXw2ieASC3Fo0z7wDATgOAHRkAJw0AH6oGsGk1gEIO/r0/IDTwJKAxJxvgB5JAGY00rYAHGjfvBhloRHkZNIF+MAlWICZIEtJD48Mo6DAaD7ZD4zAEC8IGsC98CI3y+uGfiDBijSQglcgwhoDRxIRhyjHPsUxYSzQia8NBOD1cEq4Vj8Vb4I/inxEECaGEeiKe6EqsJP6ksaY5S7NIa0NbScKQvEltZFFyBvkTnRNdIxrp5DIAhl0ME4zujD1MJkx3mdWZb7NosrSxOrCOs8Ww49gLOcQ46jhtOKe50rkVuMd5TvN680nz/eB/IFAg6CukLIwTfiFyQzRHLFTcUkJakiw5JzUofWfLKZlEWU85DXkW+TmFJ4oXlTKUA1UsVGXVWNXW1D9qvNLs1+rc2q59X6dDt1tvRH/aYMEIGOPQc45gRjAnWpAsWawErZVtbGzD7fLtGx3eOZGdlV3cXfe5nXG/7zHlSbtdfofLzr1eFZRu7x++In6O/gcDGgN/BhuGnAhdCveJ6N9lQm2MVo6piZPZfS1h657efRH7eZKGkvNTrQ4uHMrP2JLZnu13hDXnde6TvNGCtSKBkxolVqd2nokvO1MxckGm6sxl+eqxa2dv7qilra9u3N4s3crfbvKwrIvUI9G3MJA7LPG87+Wp18ff9k96zSx9ZPp8+Sv4Lr+gsbi2lPmzbnlg5c5q+a/INbWN8wPa+M2BCXADMaAIdIE18ARhIBHkggpQD3rAO7AKsUFykAXkD6VAZdA96C2MgcVhK5gKn4Tb4M8ID2KJ7EVqkAkMF8YBk4Vpx0JYbewe7B3sCk4Xl4J7hGfAu+PP4b8S9Al5hEmiFjGPOEtjgs75Cq0b7U00EqaSBsga5DN0tHS76abo3em7GUwYWhh1GJuZDJk6mR2ZR9HI9CdrDpsU22P2XRxsHLc57TknueK5ydwVPHo8E7y5fBb8dPyjAjcEjwgFCRuIcIh8EL0rdlTcX8JAUlSKSZqwBStDkKWTY5JnVCAoLClOKw0rd6rcU72n1qn+QuOrFt1WeW17nSDdaD2qfqCBm6GpkYaxsom6qanZTvNEi7OWHVZzNty2xnYh6J2W73jcqcA53+WMa7PbFw+VbUmeT3bw7Yz26vEW9vH3LfC75d8dMBG4HMwWohTqFBYbfjKiJfI9lT3KJDo25kLsyG6GeOuEnD3P9okl7ts/fiAghSG1My06HZdxKAuTnX6EO6ctNznPrcDwuNYJrWKtUo3TkmcxZQ8qYs9zX7hb5X2J9fJodfvVnuvztxRq99Y/bqRvMmqhtp6/P9Nh8Oh6l0J3Se9o//eBL0NTz8ZHpl9+fw29oRlneScyZTZTOKv2OfPb+cXQpe7l1JW21e+/ljbmH0Z3PyPgAzJAB9gDf7APFIKroAu8h4iQNGQNUaEiqAV6D7PBRnA0fB4eQRgRcyQVaUFWMVqYBEwDZgWrj83EDuMkcQdwo3gdfBmBQIggDBA1iKU0ME0wzSCtEe0dkgbpHtmOPEmXTC9I38LgybDAeJRJhukJczgLmaWS1YD1JVs8Ox97N8cRTm8uA24pHhaeZd5Rvjr+YwJhglZC8sIcIjiRJdEvYp/Fv0msStFJi2zRk/GSTZIrla9TeKr4TZlLxVw1Wa1Ng6TpqXVVG4++VZv0hQzyjNiMq009zBkt+qxO2kTYOTsoOo44e7h0uZm5P93m7/ljR4oXRIn0HvRV8ysJIAYeCKYJKQ+zjgCRtdSIaL6YtriYeN89nxIrkuIPDCWvpMIHCWkMh5TSozIGspyzZ46kH5XNfZ6XXqBV+KWo6uSOEprSC6fVztwt0y1vOWd0vrPSrmrgktPl3mqTmvprEteP3yTc2nd7pS6jQexO793kZtWWmdaS+7YPMB13HkU9lu6a6D7V69bP8rR/MGfY4tnayOWXtqPTr2PGVt8mTyDvkqfg6ZT3mA/7Zz99MvkcP1f65fDXmG9G3xa/X5y3mX+xELiwsBi7OPPD80fPkuHSpZ/kn5E/+5dVlouWv6yYr5StLK86rV75hfxy+3V5DVpzXru4Pv9R/kqKG9cHRDIAAPtqbe2bGAD4YwCs5q6tLZetra2Wo8HGSwBaQjf/99m4axgAKHm9jjqlBpP+/f/LfwE8HNAAj8owLwAAAgt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dGlmZj0iaHR0cDovL25zLmFkb2JlLmNvbS90aWZmLzEuMC8iPgogICAgICAgICA8dGlmZjpSZXNvbHV0aW9uVW5pdD4yPC90aWZmOlJlc29sdXRpb25Vbml0PgogICAgICAgICA8dGlmZjpDb21wcmVzc2lvbj4xPC90aWZmOkNvbXByZXNzaW9uPgogICAgICAgICA8dGlmZjpPcmllbnRhdGlvbj4xPC90aWZmOk9yaWVudGF0aW9uPgogICAgICAgICA8dGlmZjpQaG90b21ldHJpY0ludGVycHJldGF0aW9uPjI8L3RpZmY6UGhvdG9tZXRyaWNJbnRlcnByZXRhdGlvbj4KICAgICAgPC9yZGY6RGVzY3JpcHRpb24+CiAgIDwvcmRmOlJERj4KPC94OnhtcG1ldGE+Cg9FKpMAAEAASURBVHgB7H0PWFTXnfa7azs0Po7rZnhsHWuVJDrGrBi/QGyE2IImgG3A9BFMA9oHNBsgrqgJaMqfbAE3ERIjrkGyibBRyAbwi2K2Ak3ALwbSVegaSWMc/0FiGRsfJnUd13Sm9eF7z71zZ+4MM4hJrKY5x0fm3PP/vuffe37nd879mz/+8Y+DkEYiIBGQCEgEJAISAYmAREAi8BVB4G+/IuWUxZQISAQkAhIBiYBEQCIgEZAIKAhIAisbgkRAIiARkAhIBCQCEgGJwFcKgW/4l/bAgQP+TvJZIiARkAhIBCQCEgGJgERAInDDIDCEwIqSTZ48+YYpoCyIREAiIBGQCEgEJAISAYmARECPQEACKwKYzWZ9OGmXCEgEJAISAYmAROA6I2Cz2eT8fJ3rQGZ/YyAgdWBvjHqQpZAISAQkAhIBiYBEQCIgERghApLAjhAoGUwiIBGQCEgEJAISAYmARODGQEAS2BujHmQpJAISAYmAREAiIBGQCEgERoiAJLAjBEoGkwhIBCQCEgGJgERAIiARuDEQkAT2xqgHWQqJgERAIiARkAhIBCQCEoERIiAJ7AiBksEkAhIBiYBEQCIgEZAISARuDAQkgb0x6kGWQiIgEZAISAQkAhIBiYBEYIQISAI7QqBkMImAREAiIBGQCEgEJAISgRsDAUlgb4x6kKWQCEgEJAISAYmAREAiIBEYIQKSwI4QKBlMIiARkAhIBCQCEgGJgETgxkBAEtgbox5kKSQCEgGJgERAIiARkAhIBEaIwJdDYC9/hIqkDei77J9rMHf/cIDrdwexLfdZdH/kGuqpuXx2Ft0dh+H4THMArHVPYs2mg16Hq7a50L1tA/YPk6+t+VlUNH3kTtkFx9mzsNs/hYP/7bTry+PN3oX9RSvRetr7Pq6P9mFNURu8Lt7Q0iYRkAhIBCQCEoEvFYGz76DUPee4xLwl/v/uLGynP0Lfbw/j/Y530NrYgJoizoGnL/pkbX97i27e8/Ea9sFlP4s+kX6Q/za7nAGHBVB6jhiBb4w4ZICAgtit+48+mPEn7D93At3pZ2EerQt46fd0/xR9dDfg95jy0+eQlTBZF0C1uj5sQ3TGBuWhpmMfNtbtRcwtY4aEg/0oKnI3wEqfrPK9SL/zBEq3HuTzQaw5PgOGS3+C7X/swN+ZGGIqSl58AlNuotXFcD94FHv1Kc5ahY6qRSwXYNvRBucPc2gTT0ON69P/QrczSfX47CSKfrISnbpglkdexM6MqToX1eo4chROp+isarq2Q03oPJcSJJch0aWDREAiIBGQCEgEPj8CFPrsfRMoKAbefyUVy5v8kho/FYnTboYDJkxT5iqvv+PUAXQjQXFwfdjAObrK6+mxzUFD+9PqPOt2s7X8E1K2fuoJ4W+xPLKV8+UMf+dr8mw/fRSOm76HKRMC8InPk+Nl93w+6vNEDhLHxTQNgblHkBg3njPbmfWUC2G3T4bhy8TmCm/6hQisccZ85PwjwacE1rb+BBKXLkf435Evapl+JtxrEbN0Kcysn9BZEzQfz29f8xakFO9B1LKn8XzWbHRvehjZqYnIeaYGqT/wI7vfnY+dv74XfYcOw2k8gYr7Hoc1OhMNWVOxf83jaL/nCZSkTEX//6vAmpcMMAry6jZ23IyN1c8h3GiA48M6djCtlNqvFlL3625YTicJsVO/Op2K7c3/ipnjKAHeFo9SXRTFKuKNUtN1XeKvkEzz2dp2AjiyAetyd4MjhtsYkfjkLxA12bcBO37bhv0fOhCiBROojpmKuITZUPzO3IxE2j3m8lnsf+0owpPnw8SkRJiWD8cgKXmOlzAHCOPNwwDTLXcg4i4/zD0Z0OL6FN1Ne9B56AQME+5AZMJCRNx+sxLCt7wGjJkwAdPvnA2Tfty4+BFaG5rQxfcyTZjsE19JhAuUvU19CE9ZiCmeeMStaR9cdy/EzAlujOwn1HROOzHx9tmISVqAKeKlNXOFfPzLahg/AZZ/uANmTxou9L29D81tB4k632N+AuJ+MHSBomUnfyUCEgGJwI2GgOv8p7DZfq8Uq89+ETNzXkRM06NIfL0FYR1rsejUUhxaPwc4fxB3J5Qjef0T6ito8x5JrTbvGSbNQTqq4Fr7HJLuEoOzAc4zbVi6/iCcQ17cBMsjTwcU6tjqHsU65zeHxPB14Jj/5j5YL01GfNJs7/zlGyjw02ecJ2/S5gIXOlNXopSE+dCXQphdaE2PRyEo/NqhCr8CF2IYVxJgF/mAQSOsFK6to3DNtfJFPJ/6Jc4xI51Lhynq1Xi5+tgWHqnGzvZ2WHS862rS+DxhvxiBnTwbEYLvXP4OLGzce7dW4V0SWI+hNNSK7yA8dg6m+LFy19mjaPzFSlQcoTS1uAbp96nEKWLtLuy89Vl2jHS0RGegZH2KLzlhcza6PkJz80WELstHR9Z8GOwH0XOOZPLopyRhU+FoOMoOlC26n86YYJ40WSFUxvPfAUiGrE1PYvkzB9UwGYkod4dOXPsiCpInYO8PEnXk9HHcvYMr2YqnlXQNIWonCRnLRufTgy/6xlu5GBWUBu9szESLeNf1+ZjGqILekkpjb/EW2ATJ9eum9iMNlC6fQMwsDjAK2/0TMG0CCSxgP7KNfimIJ4HVuipcf0D11m0o+AkJLGPYj+xG+dajGBhfh6wfuBcOQ8KoeSTeNx+OIyTMxBBT07DnxQyYhzTCs6hLTkUFw6Qmp8H1XjWyG6uRWlyHnPsmMD9vWsbPPkZdB8k6Fw2Vja8i4rss5e/YwJOF9PxmpC9bCHuLGj+ddZ/lrnvXud+i9CWu8s+Z1IGVKQhjfWYLHC8tUAks63rpj59kOlORtewO9Lz0LLbx//ONLYgaYT5aWWP43mauHOs6jir5lFTvRdztY/D+toexfMeniLpvEcLxAQrX70Hhffk4VDxfCSf/SAQkAhKBGxuBi2hJWOyZv1J+fAANv96FjGU3Y+krH+DQ2mxYfrAS769sgaH6SeC+XyBCmTD95i+o817M+heR8cjNKHXdjJxb1Lma0wnNvQgbMldwzP6Q6gmHLsIpyLDbhJC09b53AqG3ay5Bfin4qiraouxymu9uR4R7+goS2uvsOoqlsUUoaN/lIVEhnJ6jQq5EmL1JXMlm/uEcJIJSxisFDOLvOi4k2UDHr9PUNEaNQVT0DDgneyQ2QWJenfOI5tKrS3L40CGi/FN1Arfhg39Zvl+IwHoKwVUFN+6RVvQELKM1V1bxpQ/QubKJjZhunkb+KVqL/hGFb3q3GNq3pmNbEWAZfzOsVDmwjFfTsHZUI+XH1bAk5WPnepIHF6WMW/8Z6xpPIOuZOkpojSShW7D0mT0Mk4lcexXm37MHJc9sReU9M7SCKL8mnMDS+2K9brOoXjB/FRpu/RjN+U/ClcGV5TQXajOehKqiMwbx/7kLMexM1cmPoy76CTQ/tQCmUR9hvzeVADY1XtTFD7D6oacQUfQisn44Ab2vP47OqZkomD+HkuExHjH7xaotuBAgFaV1j1+FjVRzGGIMHGnG+3WhUd9EqJ6yu71r1lcjqSMfZrGACBSGeRQUizzyYT/UgIScKix6eirJ2r0+2bpOH1TIa0ldC+JuEYmnIaquAcZI9+ginDxpATnnj6I0YSXqfnUSERnfw97HBHmdg53NT8NCyTWyUhBZlIjCoscRGbkLEcLNvSgAFxb7f9qCGE0qzfagbUv0te9U0ml4m9tWIs/lyWjdTsmzIK/g4DuSfNxl3ai8N8t6UUjzH0XLf59F3K1ALclr4voaFCSpA3Xi/XvQPU4sJKSRCEgEJAJfBQTGILGjHTEf1mL+I0AbCRM+PIj9/8O549f7sP/tOzhfkEjt3IKaRpK8JJ4v+fBTZUct/j/rEMOxtPbHj6LmPs57a+fBOG4MBpq+A2vHSUow1HHR+mYtQOmmGE71xvjdexHzzgHUVh/QO7vtMxA+aXiy5nj/HY+KXkvHR4hIVvMLkFgAJxNCxFznY9wlVHZGaR/iz8BuqbNPNP2D239mxtOYqXcfzi7UDS4zP3+AxnP+1+KNmoDE8q3ak/dXxBWhApVVCzVcmUcwl2rJjOjXPy//ZyURLhS0F3MXf0jaYjda/NfC+QcIFs8/nPv5b4O4X6Uzt58Zo3Dlo0jJ0P6nI2Xls3S92a9B3YyZ92fg+epdOPT2XjRUv0jCWYOGrdy+oHSvZKt4fpHuNVyltKOt7mlkxKpk1NbM7Xd2tsrX27F4TDPuvieR5PU4Chh/JyW1yeXtaCheiNr1KzH/B7EobdQOXlEiyZI8/9oudDTvRXM5O/PZiwgZMwFT/mE2bqGfedodmHL7HERyxaYZg+lmSnspoRMOHc+i8wx/PdsTWqihv0o8x0ckWkBdcQMlrHa0U5pa8OS96HkiEcv/UyuXy1d4OzQprzpGAL9hndgQLJQgxqANFa8LaWhwI9qMMKa7U7BzJbF+sx59mqPqRSmz6uDZZWcLjEhNU8moFoa/nmjjblOwHBCr348OopR1m/7MKl34MYjLe46S+0/R8rYXD4yfj/RZwLpCqg3o0vVYXZREc1vfqHVsA6XSlMIbRYAR56Om5kl/zGRMZ56d733M7Z0/Kfmaxnl7mCl6EeL+YfhBV01R/pUISAQkAjcIAhwjQ0ZzHCNhEuOj/b/LUdpEVb9ZlM7+37dgum8O7KftSOVOFJqqUPFrVd3AYOL4yjMr74rXePNZtPzWofAN850LOQ82oE85RH0W7dSnzb3ne56XdXz0Efo+/AiOKfci78lc5AT5H0dBUd/pE+j76KwnrtfiQk8jiXFyPipXTsXeTe94te3OHsS6pGfd+TMGd2K3JS1WD0p/1IY1lChbKagqTF5MbsBD5Uo5Oa6fOYzWZx7F3T+Ix93RDP9br/BMqJOtuydW9buHh65/4y2TnQK0NUW1aKWEWsRd13iSKo7cNXYf6La/Xc18FmNp0qNYk7kSa/grDm07PnwH25YxzWjmJ3hItVBF41mbN7dQ+lpNnkOhW1IsluZyjqNaX90yNZ6CweVPsZ95KHGjY7Fu0z63QI2+Imzmo6hrbuN7u8tMPKznlZh+f5jjFeZS8X5L9YfKieHSe9z4anlRfa9Cy6uIZaH6Xo14N4Fl0hb0XdRnexSdr/HdFDz5fkV7vGVnMCFsvJvvJDC5e1m1O644RP8kKqr3oTFX9dMffNenHsj+xSSw53makS8Q4vqYBPFmkk8Skr9nNoLsiBXApZMofISSt+NnuYKj+xgTBDEwRy/kwS/VTLndzRjJ6IUEccqMqT4K4YZb5vBAlxrWnLQVHfPPoqdtD/af+m86zkDOygUwnv8ArXVCF8dAUvodJC/LhPnuqQidot974DMJqYE8xChYGAmVYkhQ22mPUh+UvwOqj/K3898FCVdNacY/wfRSRtDFgxZO0LjOrWyoNJbxbZQih2D7a3sx8+9O4O4j1MV95H+5xXIRlttZjqCGxO/cx7Cdv6jKVblqMfoolAaNqHoY/gTrZ99Dzto5yN7ERp7wIizDZedOznLPAmDrFvSedWGKJgGln2HKHKRSTSQ7OR7pK/OR9KN7YdaRPK00niyIK8co4IdE47KDlqmIvVtfH3QacwfSWP21F0X3Fkatl8jcTNTkbkHTbxYg+S5PikoI8z0pLN8GJERz4VK8HDHRsz26ziPPR0nK88f1uw/QRfWOqJXfg+GmyUi8jwR6fSr6KNXP+OkCWCarer6eCNIiEZAISAS+AggYRokxtRkVz3ysSFyjlj2HgqzZHJS1MZcvwSDvj2vDcqf3hd5/5SlFAAMe8qrITYVh6y6OxfOQg2c5Ll9EzqSDFOzwANet2sKet+6sSlcEFd5UrmDjjl1Hk58uKQ9J7+rgBl3FHESEct7gXNRzlrt9nDpc57n7ycPiGZ5kXTjOHduJgm9MmoHUlQs57+5DIuen8AnfUXiEdTQDkzi1UN2woe5mdP7z4yjMf4u6wDxMTbW2+eQnlqQn0JB2B/rfKMealalwbt2LROr5Os7+NzrfJCkbvwiV5DbmW7+H9392FN3fVrEzTPk+Kis4/4x2oeWRJ4nHDGRyZ9S6tQJ99zC/f6FqwPuNWFr8JCJ/yB3F2xeg5L4D3H2eisz8FEw0T4WB82T3CaoKugVEnb9YjHVvkktV1GDm6JOoYPkS3ruIth0pFKZdRM+RE9jPczRZRc+hYfyn2LZyA6p+mRRAf/bKc6mDAh/rEa3+1HlaLACUZuDJ61nkFD+HnThMQvosEt6kIGo9855wFhU54namBJ+8K7Y6UPlSDUKp6peyfgtW86zLTrY3OxdCS5/Zh1wKJ+Nv/RP2/nwlUp74Dg5VLaD6IdsS/1uSn8DOl6bCrOMdnqoOYvlCBLbvl//Mw1CCpaimc2W6ZvX5LXwkVXmO0hSVPzuBNbGPerYJ9IE7Y2P1j7RTf7Sd5MutgmAwXEQddSJx30JkJQEXrAfR3cdDQSSrRqGB8dl/UafRhIbl1J3VcZ+hKgSr3PlQqZp5WJTAbJj/A65Q3URLXHv15nyUPHIWXcZsJDl2o/e8ruP7ldTzeHof1h2ZgZjxv0fsM8/BSX1em2EVTG9SvzMpF+GX30JCxhhFD0Yc0tKNG54kSFdp34OUhD0et4LqFiQOS3o9QVXLcUpJy1chdVMqlv7bYeo9jYCIGRRZJgYc4j11AJLY5bTXIfw/qrGOBLKGux6W+1Zhc8Ei5dCYkLSLleW63A+4ONF0YGdgZxIZ6v98oJRHvGsgYz0jVv4Mp5izCL0nF5X3kSyvbEA8t770GBlumY+OxpvR9G9VvB7mcUXHK3Xlc8hJ5aDsNlfORy1r9D1sR5qh7m/DT9QyxBS3YOc9DagqrsJSSibESnZ7Va73EJkWR/5KBCQCEoEbEYHLF9H9egMaa2uV0vUhBUk/vo2ESNVpHVrkGaisc0tTSeyWN87hOZBP0Xnrz5E3upbE5QQJ7BzEF81HQu7jcIznvJ/8nG6ONSCxqZ36ocKcRc09JL0v7UVqsJ0rsY2s7aIpcdQ/jt+8RV5AgjeTxMowm0ITYC/PU0Qlc2x2b4sHHN+5mxoRfRsJ7wxExs52n7nhHHaJ8xRJuzggLozxp/NRUfwxHMzf8XYDXUhO1y9UZtspWZtQ0MJD2W9+QAKrqYxxDqvjzqHC81x4/+94GF1JiWlNnqGcAXL9tkHZpc3d+owabj1V4hhGXCdmG38bdxk5x5OgGm6ZgZkzef6mbw6i7nbPV3o6QYnyrjdJ3sv/DXF3i7l6Mkqq7crtD9azKW4dZaq8VRDXu1XimRi9AWusHzOsNn/S6jHDz6Xq9K6b493xFHzddZNDMp+qHNq7AwVba9FIIWJW0gyGvAPxU5+F2rq0DAVXy3dztcloWEnhXcMJuLLuQPfOfWwvTyNZHIYm9ok5aahYeRj2ywvUyFSvrFyr1oOW2kh+vzGSQMHCTEl9EYceok7rL4RO6zw0d5Ck4SOsiy5HVsdWTGFDrovmwR/q0bQVsHAaVjdNRXFjDcXLKklSVomOw1jEU2zKTQFcNTku8Z7VS2NgCh2DUC2epyBTkfMUdVgVkJnfPeVIq8lXn3kjQl/0v8ApOojOCAnx83X/ylsSjBTxV2MRT2wpyVLK2YlvcmWpGoVMinQpQt/20LNIpa7tzPMbUGv/JmZm5GPmxcMkTXbdKtCbiYtbFgYD46Vu4Xb5VtzyHyup3zoByezYOM8VzCZu36w3YMAu4tRyZUlpIjtEYMNtjvGZaHudKy9FH4ahtJOLIoJ/PLt4DyBT+HmMIOcTkLE1DXUrqYOb8JwqzfX4D7W4HErhEBbo2pGbJiCGGBxKy4H17T0kkFuQMG4yibHojELKOh+x98/DmD+7EPXQbQi/U71Sw3VO1LMdDgGuRxeadpbuwv9Q8jmJndpj/kTsSbx52tXy5uPY9fb3YXavJ7Qghu/ORnLxi0jOO4vOhi1Ys/VxjJ28C6mmkeYjykrC+p8J6H/ln7Gm0Y6dPLimXLmmZGKAJSENzyekwP5bbgc9sgHLfzKBemQZykCnlUP+SgQkAhKBGxIBzmE23qJi5BVZ+Ls0bOQZEjHfcdeYhOhZFLy0i9dnkQRRAlh6Xzr2LluOCHF1pZj3eNg2pqgG4a5yNPJAiCmJY75brmS6Pw2JxQx/jjfxZLhJmD8A9pPYRjcLBR0DVF/wN4YJ87A86169eMQdhNvJvOVGmKV6QVbtQThIYAMRVz01EKf7wSs9Oa34zDOhY71lMFnuoGczBsg9bDxQhqkJunQ57guBC1UEXJQuK2nRP8wbnW5+hnxg3SNViHrkORJ8NaCdaharc6sowb6Zh7A/VSTZWtldonyc81Tm45fW2RPKHB5v9mZomDQVUQzWy1skxCE7Ec/oIVLAxLtJJmvtgdMTeV1hLvUrgc+jkpdQQXGbEEHe/Q7EaWTeE0aziF/DNynUOsxd+jk4RqhxgqoYVAH1mhmsBz5xkRH1AM8GeT1GbPvbEYcMELCPK5g11ClRD2QdwDbqnq577F94yOkoUnhXailFyD08RZ945FnqpC6m7sZRTyrG707GwL9TX7b1U4qMJ8B8+x2sKBPCbuVNAZNJfI5vx/LiE4qfdoDHE5kWt8QdrtOHlUNVHpj1WyP6CEx74i2U0nIb3jhOlcBta2xD5xtchU1dMPTU/SgjJt6XhjSe4HddZENwG1efkCZ+H6E+RIy5Xz6B5bGLYWWFjJ21CCk/4GrwrIgkaoiLrl+KBs3V5DOPo+rXLqSOBxrbDwMk68ENVSIEmRbEVU9eRZInTnp1g/joOKPpkQ5NzXhXGkqigTUZj/Mu3G/qOizDslF6sKPi/v5qShyxEGFC5UNvuKXg+WAD9TAsxCYniQHe5gpLCUeMxt+BuPvuRVTCfOU6Lq3eDJP+gXX7Kapf5/vqjOvDt1B+Dgj3P4EpBqJxsznozlHaVOERLr61eBc/dedHB666ozJyeb0L0H789xh5PqKsN/PaLMZf+QSlBp9iacU77hyow+S5aJu63f/Aq+KeWUi/g4q6jDuQ/JEISAQkAjcwAjzEVcXbdFbyvMcJdYQWhTXcvhCVHLdLKSzqu3SRW+4koxQ8NCx3k9FRIbzuciHyeF+7QTfvadJS1/HDDC/MCdjOXlRsQ/+YULL2CWQk3Ivpd832/r/n+5jOreeaFmViHBqNB5/3dnCLumgrmhvrsIf/G55h+c9Vo/t3fAdt0hdzott434wOAfy1cNqvFj6Es17YnSSrJ/Tv4ELf/yPT0gtvSDaDGx4azlYPZxdrZF7cOU/yGsEFwCHe+rCxShyIY9G0RLQCaM/63/FTFLI68AddoHMfKaR2rI5IapxCjSq4iXcG1yen2IebS3XZiLAGDT+fRPwC+fgFeNAVxTnAndXxs2Gm6uh08h1QEn6I55q8/7d6dtZ9VFoCJBvM6QsRWCell9MoKTv06xY0VOTyzrblSKOI3sKVR8HapUhKWojkR3jKnRLIhqKF6O3zVKNSnojlTwA7SOwoufQ1Z9H0zFFk5X7f11k88ZANBAlTgKLezbYtXFIugOP4UShf+CC5mjb+ez4HxxxnxRb1Cd50QHE7FYzns/MKkbvr/d1Ys+MEcvMWeJqAhyiBA0BxxhCJpfVXjEvldy6GvEZEoq6RegvABKRWCUm0rtHSPuVH/4w9r+9VKu/5YnbuoicQS+J2gasP5VQef0ZqpvwghUH3YTVvX+g7y7v+ftOGopxaYFZSwCtNRAOPW/90gOS5QjrxAaxUpu/7jVA8560AHEByylN524Jv8O7SRMyPpbL520epyM3wHXuo/8JVdjz1eHRBAzb3MdRVXjsDnS9xy7/uHTX+oT1YnsG6G5+GxdF+IlZ3emaqW+S47WLAEdKBivsWI5qK692/5WEBlqObV3nVMEz8rO+R0H6OfAy8jksQ1Kan0Eq9ZPub5Zj/43hsa3yHAzS/tMaTu7VUpMd46vx6F8a6N5ZWiYBEQCJwYyLg0nbvdMWLyK0hUdpH9bTFWMMxfGMjdy89g/jNSK56Qpm//Mdy12nxwaEt3JLnAatHZqCQV092BvqCpWkG4pIX8n7uhYjT/6dgY+5d01gST2a6UnGP7j0KlDgvx/5wBkzfpVCL/6dEz1fUEvbyoK9hnJgnTqCpiV/j5GGixlW+aoiGcWLWpRTz15wbzp5V7lv1ycDvwfx/EuhSjcJqzkm8M1ccMiokf83JmBekhL4J9DVuQCnDZ5H8u37HnV9+eczxmeAnfMNvcPeTZ4S6q7f43Fpk/C5JM3WSezjn2jm/+Mz9/OBC/Cxwa30Duk/zC5+/O4xtazhHcrdwrrj5x29XWclohH+GzKWMp5aF5ePBNfvpd7BO+VAFOYEwQfIaUH2H/lWo3QnU/lsbeRg/XvV2LZbyNp+YNHHVJwVeaTPI9R5HoxB4fcZ5VtxzfyjIQmZo6kFdvhHUZwQeluRVMH54EtbfnESI8WYSOIJ8STQiVsxNPMFPmbARf6D/7xEyMwUFCW4GQCma7Rwv6R9lYkc6gZZfHUXozLMY4DZz/6mzcPbVKaRko8kB+0cORdJm0o6/3zQDG98spvifp+uLN6DuHBWey01oofS3jtI8QUxz1/OONXG3qpBais/c8jqrTiHO/ywE8cVPI4eX1osvc7y/jVJhKgPECz0dVpiL4u5appHm1rXxhYBpcXVVTRF4zlb3atUdwGo9yc/yOZiHVxVBeAle66Hs7HxmTarJvIx3sXNT0fludoCNAQ5DCZI+RE3AnR/4QYfmcju3KfgRCHY6xczilvizC3Udzy++iQr3lGimPEM8PUYI7Xny8KE2xcVCyXFlXYa6leQJo1oinqxDyegNvBN1pccniltLxf+oYeGXnyeUapmSvImK4DyhuOkp3hesugkd2mbq0PpuHbg7kBKEg2ndE6hIfZY4sj555UhW43MY+/PHkf0ISaXbZK3f6tbT4UJhRPn4ltX0g0yUzNqHwqf3UVk+BzsvGalw/hRqNrkzmLoIO7ek+ZVTy13+SgQkAhKBGxMBp5Dmua9cFISql4dlGjepd6xGzZqKTh4KWvfzDShZmYIYSiT1G336N9KuWASvk9zOW18MvP91Y1881jz0MNX+/p0HlNxzuz6SZhe7ouIwGXf4uhvFlZdDr94SUsVjPPGOaE2H0h151GR+jOdmLG/9AK5UcQjqZhRu4rWWHJvFYa2ssxu0XCg5na3sNBbyzEkF5/ud7a/CMNrr7bWpc4zh9kXY88xFLFr/FPa/pPpm8dpLTb/UYLjZG8Vt86Z3kR8mOqi4blv/qKIyIR6iVnIuWjYD2UW8gozP6k1ASjDlj2mWIOT7kP1QKp8z0fG2XhjGm3mer8GFNen8mJPwpxFzzytu1TViKNiVr/Gdy4b4eRz85lLWoOmuJKSP57zHg2vC5Batgqv4LZWzBMyLtzWNEfWomjFTNBupliB7NPZfb8MiEldhoniTRInQXaYR83Kl4ylkEytqbyomkWdXYu42Bakjd6Ar/PzNH//4x0F9mAMHDmAyt/DNZrPeObDd/RWJ/X6+lqm8z/WE+hIer6ner1f01VF1QHf4yxMmiEX79Jw4yZZQ5CUuUfdlIDMnBRaN3F48i/ffeQe1PHwjypRO/VVxib/r4kXePuDbwexv83Tf+jauPnlX3uUG3P2Q2DqnGZ+B5qY0n4bSty0WKWNfRPP4auY/hrq++R4JpeMQ79nLERJdGqErJO6rVYwLjffE4yIV2dP9FNn7qhcj5SU3PlReVk4YumNd1Q9X14rGBAmxQdewriqNqw3MDFVdIwNP7F9tZIYXZRZfS2EHMYzgSrKgOTAN8U9cK6GpKviE/aL5aNgy0S9UTp9CyQeJgERAIvDFELDZbCOan7uLYpH9JvOalY+2DWO4s/SkknHisieQtmieIsQRHxRq2VbBg0sn6Dcfezi3KXeG80mZ90jDDv30JL/UtYFfy/wFNvrorlLljHd5r3tzBhre5pkXL7dR8lH+iF0znoOp87ogt4I3GiiHlHSOV2EV8zn4AYBg84/iL+aFQOUJlI821os5aaRxAqWjd1Pmp2BzB2cuHgY3GMlJ/HY6PUkMG98T6kuwsCziFqCrwetKuVLCyrcLPG8K/sD/Bt6FH/Tdr5S+zv+LEVhdQn8RK/Uw+35nh/FmE6+uGL6B2j/k506nTfXeF+pfQJ7S7OP2x5RbuMpiA3acE4rQIfzE6dBVF8R1YZf5JS8eErL9jquQ7/qSYUXcThLJOvMx4l48jJ/suebJ48kOaHcISWiQ/DwBpUUiIBGQCEgEJAJeBEZKYOGeZ4zU9RfEzPG7swjhJ74DLvgp/LE5jDww653bXGc/woCBO4cUEDmo72rU+XlLw48Y2XmHuCZE8np4bELy6yDndHKeNZo4H3qz8ISRFonA50Hgq0VgP88byjgSAYmAREAiIBH4K0FgxAT2r+R95WtIBIIh8IUOcQVLVLpLBCQCEgGJgERAIiARkAhIBK4VApLAXitkZboSAYmAREAiIBGQCEgEJALXBAFJYK8JrDJRiYBEQCIgEZAISAQkAhKBa4WAJLDXClmZrkRAIiARkAhIBCQCEgGJwDVBQBLYawKrTFQiIBGQCEgEJAISAYmAROBaISAJ7LVCVqYrEZAISAQkAhIBiYBEQCJwTRCQBPaawCoTlQhIBCQCEgGJgERAIiARuFYISAJ7rZCV6UoEJAISAYmAREAiIBGQCFwTBCSBvSawykQlAhIBiYBEQCIgEZAISASuFQKSwF4rZGW6EgGJgERAIiARkAhIBCQC1wQBSWCvCawyUYmAREAiIBGQCEgEJAISgWuFwDeCJSy+tyyNREAiIBGQCEgEJAI3FgJyfr6x6kOW5vogEJTATps27fqUSOYqEZAISAQkAhIBiUBABI4fPw45PweERjp+zRCQKgRfswqXrysRkAhIBCQCEgGJgETgq46AJLBf9RqU5ZcISAQkAhIBiYBEQCLwNUNAEtivWYXL15UISAQkAhIBiYBEQCLwVUdAEtiveg3K8ksEJAISAYmAREAiIBH4miEgCezXrMLl60oEJAISAYmAREAiIBH4qiMgCexXvQZl+SUCEgGJgERAIiARkAh8zRCQBPZrVuHydSUCEgGJgERAIiARkAh81RGQBParXoOy/BKBrwICl11wnHeM+L/LFfylHO/XIuLhajiCBwno01meipJ9vQH9hjhetqFsYSpazvgWpLe1DGWtVvQeaEKXn5+SBgtuP9OLzn21aHnfPiRZ24HqoWVw9KJhR4v6Psy3+uE41L6ve7tLVhQszECnzbcsSuKXe+lXgN7L/lkFc/cPB7jOdKJkbQna+wKkrw9+ifXncP9nXdrtNtj4rr1He9B1oB0tu2tRVt6AQMXEJTt6+xg20P9TvbDZr5A3y+E41YJU1knTUR02+vJJu0RAIvC1QiDohwz+YihwYnPBAMOoa5jjZQcH2V6ETAmH2XgN8/myk74W5f5L4P1l43AN07Od6oHzpjCEfZ6GcZ2wdJzqQmePDYZJkYiNMI8MnRG0JRfJl8FgGFl6VxnKZW1AzLLNI46VXbMfGTONsHe3oPnogDdeCMs3cAw43oKCFwyICiUBc3q9w+YlIWqKu5ML0nxJeIaQ/XShuN6K6PIQuEjEnDrCF2I0cgTyNY6j7Wg4Z0XDg3NRILzmFeLdTUnAmTa0GeKRZGxC1tp21O2vgIXZdb2QgayaHp9EUspjEXWK772kCWW7ahA7xQDH8Xo0IQKF+pAukuUtBeg0WlDxYBhmxgJZ6ZsRe7AQZo6LvW9sRMs5I5aHekvZu68EmbW9mAgneljOrqU2TBytS/RSP91JGukegn6EpVWhcGGYLoBqdRxtYb0ob4gmkvLS+v2IvzXwIGnv3oy4tU1D0lAcxpsQPj0S0yfcgn6HC2aTt6zCv/eNXCSX++KjT8iUWY3WFeF6Jx+742gTy1kCjAdKlsUAO/YjaUbgcvpElA8SAYnAXy0CV0VgXfYeNOzuRdSSJIR5xg4XunbvAeYsQqTZd9AKhJrrEifJ0Vo4F5qWzkUJ8vDuqylDJpFA8T+Xm7MXmekZWOKeFPVp2N9v4YreiOQlUfC8EqUgLXU9CH8oHld8JUFiOBlek4l/mHKLd3DZrdjzWgM6TzkxcUYkkh5MgMVv4tC/K2P8ZfD2zTTgk8C9+egFXZ1TAsMJfNHCSJ1bwKhfoqML7UsysJmTZ/cwk6eW4XVpu1rm7l9XHyfyJZzIaUxxpYgmgdV6kxrEhZ7WPSQjnaQ2ExG+IAmLYiwwXKktkWjNXVKG1TveRdoM3xTVdL/gX3JIIBt7D6Qh9LKTZQtkQhAyagC1ixMB94J24OhObN4Ctu3p3giGsUhJTwEu9cJ60u3MIvfWN6HfFe4hQoFIc1NuIgmkr1lNMpTmQ4YcaHp6M0xLSlHzSDh6yhNRQMGtgopBMGYjLA9Wo/SdCDR021AYY8b0+CxUzBkLo70JGRVm7N+Xpo4nl6JR+OB25C2ei7wdrYg0hsLkUMDwFsIUhb3lSUjMzYT1RwyzrAqWqmRKRNchzXQEmSR+SeV7EaarltAZ8ViX6UIIJbDFuVYs+VkWZo7zJimwKcjdjoSfLVfimWdP1HmqVuu+MqQWNcCSXoGaxyLRUf4A8pbE4HR5I7Jj/Mguxznj7NXYu3e5EjkkhKT/Ug8WP1iMor1vqAuJURRE0NflDCRNZY2P5zi/b+g431ufikx/THSlFVLrxLWVsGRuQ92KSPTsyEAGSWz/JpZznl85dfG+rlbb0S70nLHDaLIgMiLMZ3xwUWref8mIsEme2c4DUzA/l82K9vd7YRgXhug5HEvcMZTw5/U9OQQTb/WOR8HiiXmot7sLVrsTpknTMWuGN45WGLGL4TROhHmclpvmI38lAl4ErorA4pMebK7ajM2fhKI7P8qTinVDGS7UJFyZwLp68MC8XJQfaEW4W1pgjo1CFHw7mSfhL8vyDXYsphVIyjtwuAGVW3rQP36vMhEpWToH8PyW51G++MoE1mWtxdxlwP7uDC8B/guUG/ZOPBCXAzssnMxn4UhVCRr4v3T3u4ifFLzT/0XwHsH7DxwWxMSK8DtFOxJbghwILWYS2BFE/hKDGKYxW4MfoQiU/vVqu35l6T/cTpcU7O3OwxDZ62U7ah+Nw+b3+E5xKYgafQxluQ1oWlWHuoeC9wEli5smImoae6KeBPnl/YUfx49BaEg/cucko9OdmImSOzslhaoJR+PBKpj4oLkYQOlr5hYUppth+0TdOg4JYX05fUlwyLhQDHy7A6n63WWlWjNImlfASNLsb0JGOfDyvEROp76mt5Vj3HG6HX8ee76XjYufCHsJ1RYaYDpvZXmTkdpuwQDDRN6rpmu8NZLjGKfmo6yVc+4UhZR3tBlJ+a0wT6KE9ol6lP4kBKTAHtNbn0PJpIYGkDo3wuNnXTIXm91PGvEOz61D9RILjFMofZ9Cz8skzwxVX7EZbfq6Oz9ADFmnC1in7sWAlrDL1oOXizJQzXaSsqEReXEqCYzNbUX1bSXIyE1G07xsbMlP8yyIXX1igaOVRktJ/c1JnOvrwKdsLoQydAshRUp+bjs2lvcJebiP6adkHJlD6wfcNWipykEBJdtJxY0eCXL4smo0frsMyWuT0Z1eiorMeBj93tEng6/NAxfkYhFSr/Uevvi8Uu4cxMNAKX9ldqJS5xi/2rvAEtgM4+c61cR6L/EiyEXzuxuYHl16f5mLVI7heqPVe9B4XFiVLU7m7oYu1oOl2J/POqST60w7Mh/Mg5DVX0kqr0tBWr+mCFwdgRXbd8LszkFLKonSFPczt3W+5T+AcPB2cdU+VDIZihBPrgZErqhApJqq968SV0g1vU5DbNzudIkVv3++DBhoKzTA8KgkqXGXptxKpB0sVQd7Et5Qn2nGnbsibWWe/uXixOw/KA8pbyAHvoNPYgHeKVi5e9/azgkqCo3vVqiSmUfS0PBSD6L8yatPmkHwZtkCYaYv8nD+Af2uUIcK7pTIVL08VCLjydcfH4/HCC0+7+4bR0s6hAsp3Qa1Gug6tl19KQPi6mJpSTT1JEiL07srVyGvGZv2UjJFIkWzaG4ter4n7DZV6inIH41/2gZzFCpe9S5KlUDan2FxDNTHtYh+v4LYjZqIdfWNalmo25mZ/jxKaxqVbXhcJslmf+7SRQt76A3s/7MDDUtjUHZc5+FvnZaH/TsZ9pK/x7cQwnErhHXqbwyjXBjLsYul8hjH0QYk5zchPr8O6+ZcwObELEpsLSitWk3pqhXF+eqEPT1pKaI444ZMGcu43NlYwZ0kEkLNxERUUuKYgYqV34J1VAwlhpTyc6HbuyMVA/oMuVjGvDw0rnKPglo5xbimt/PRWpeMnf4DAsck0X6zi4sUoYCaNAcoSkdTMxvgEOHdwgKxLGjKfxglrV6C01ZBMpFPsuBeSJiIhzD2A5VI5X8TycUbJBeGW9Pw7oEUlsmBI+9UIquIqDxIlYrdxzArPRQNNZ0k6tuQvWAWiQgz9eyyqemZo7JRGOoIOE5a8sOxfJ5efYASuoPNKHisBCraUYi8qRct+9QnkaLhpnCOftx9qilATM1O5L1QikVzrrEgRH2VG/avo7tWIa8plNbncVfA8X4TGgfCPRLTsZYkxF9qQgtd/OerwH7sd4UlHvUZJ3XPY9ILsCcjFim3ch4UidxZiP0vJrF/seX9mc8KRwgeb5GBajnnTKgQUntub/buK0By0U70rol3C7VCMJ3tyrm7iUn5l/KGhV4W7Doh4KGSI8ufjXQ89b/M1D/7+R7EBtj2F9vaDZuKsZkHHRQzj9tOz3Db0NaC9MUFimRl1aI4SjEiUXegCAMvZKL5tkKUUvdLmB5ua2VwW0sxd6ZgW/Fqt2TXhU6GbQihjtsnDSjbLdI3Ia/mVaTMpMzGZUf7a5XI26JtEHJC3l0+lNCpKXv/OsVWbAomtjagZNdSRbrh9VRtdurDVZbmoem4+hyVWYHyFVHo54GO5Hy1rA8sLAOmF+KN8ki8vDQXE0tqkMROLia3lvwH0BFRpbyjjZNCbuu3kBJ2BCVVnQjPfRXrxh/iNuBm92BtQvamGmS4CYh/WbRnFyVQzJBbrm4Xgxkpj5k1b4CSosonVnHFrU5WosylYvut3BdvOwe5VenaRBFOHbgKRQfOZetE5opmJK2cjoYitWymuEK8WpwEkztPaysnufxqNc/xUSirLKVUyIie3azDDe46nJaBxhezdSon3iIGtVFVpeyfMtDgxjuFE+PqB1XVAoFfeusteMMtBXD1teCBxV2oOlCIsNFXaCPM0N7dgFWZZQrWJkp/7SQd4fepJblubdcPCKFekcuJQtUYDEdhVSmSqCog3jWzXLT7MsyN2I7C+jfcbYxOVHupFTqGlJBo5FUka45JUyW17LpiOujtbkYZJyUF2/FJqH61EOHj2EptlHys6EThrhHg+Hn7migQJ0/zre5tX6oTCSJumkIdZCF+UYzQidcZrhaNBhNSdr6L6L4jaK8u4Ngi2jSltdxaDhuthrVTl7P5rV6kxFn0kWmn3uYckslhzGrNTxyIWsZ+TNOyYRXM+WsQQkJn+tFqxEcIghmKyPzNJACgyk4UYqmjq5nYp/YikuoPlYkZaCGu215cjltGU/v0YCUq85PRdkbd/tbCa78uF+uT6j9hxl6kLt2OELNu0h5rhPkmIxyf2JBQXI3wSSZYFUaqxRa/BgXDksxUvaPbHqUTFggn6qnGZaM0NRrxt5E8nLQRaxIRkt3MzEq2szo3CTYgbEYYnKc60TmgkkKhN9x/tBO1mwqUcVCV3IYgY3cukji2pM0U2/wk+41JKM1JQSTjm4zqSl9I1TZXU8rsrqsABUVPdwdsjxSpQpHL/dgsyKsg9k/MQvOzxdhZV+tLuoRuc9xqNK6NQueGZJQ9th3RFEAIneGvp+HY9yrbOQnlapJXYYwzk5ChgcH5IS23EL1UAWx5SXN0/wbzo2S2mWPw6oIEthK2tJkpyJu2Gds72c9utcAxMADLfeGq9JvCJCWQSHK4eMvisf+tWBjdqgFh93I+QRZ6+hwIpxqPYVIU8ri72/RBE4bvte6yy5+vNwJ//OMfB/X/f/WrXw1ardbBQMZ5sn7wrrvyBzve3snfuwa3d11gMOfgzgTaPxD2wcH+9uLBu5a/MHjoZP/g6a7mwYcZLv2104ODF/oH216hn4jXcmjwUE+/Ereece9/5Zgat0X1L37t0GD/x0cGX/jpXQyfPnjoD8LbOVi/XDzfNfjw1ubBYycPqf4JO+lD0982eP9dqwabu04P9vceGtwo4v50j+rnPKaUY6e7jCK4Zk6/9vDgXWvqBzteW8W0Hx48pLySCP/w4JH/VUO1ld4/mM48T3/cP3jolxuVMtSfdA5eYBnrf34/n5nvfx0aPPYxI/+vf14sN8uivePp19KV+HclbBzs6Do0eHqgf3DjXfcPvvBLvnP/6cHmMpaH73xavNQw5XaebFbTYdidxHPAXValxH/uHywmTqJcbT2nB0//V/3gqtLmwQsCQx3ezo/VNFa91DbYz3I0bxV5r1Lydn4g6lrFv7nrGN/7BeV55wcK2mo901/EPf3xscH60vzBPcS3312H29uPDQ5odbjcXQ8a6PxVcdg4ePoPFwYv8P/AgCgdzZ9Pq2VPKFba0JEWNd+HXzmixD72Csuo1Tld1Dap1dXwbUR73/t/vnPwWO/pwY5X8pV3Stfa3/Vqu8qbqX88ZSzdQ1zZHraq7WWn6Gv/269rb0cGB9SqUCO62932HrUf6pJ0J3xscJVSn3cNbmRbO8a+mc7nh93v7vxA9OmR4ThsXxuSsTv7kyJ9ta8ee0m0M7Uv638ffkmMA77jySDbcn2p6Jtq+FUvNQ+2va6OE/UcQy6wr29X+iD9f76HbdxrnEqeGwf7L6htTLQz/X8nx6TtTFcbu0TMC/39Sju80KWOcXclvDAoRiphOsrY1xO2Dx56W7TJ9MEj+sxEgH6tT7IsHFM07ws9al9Kb2FffD198H7lPUWEwcGBnrbBtpMMybrteLtj8BDHEeV/VwffW4wt4r3VMfDCB22DHSIsjfMPHF85HvWfbONYdf/gHo57p0+eHjz2wTGOjbT3NHM8vGtwDzHqF+H+oG8sShLeP8o4o9W911lv6yhV8S9+pXmwXxlrnGr/Wb7dg494h+aX1D51V2mHJ7rattIH63/ZPLjn9T3K/2bam3+p2euVtqivB+f/DlNeT8pei/PqgnsjfgVtgedndZ5J59x5mm2q/rU9nF847/oZZb5LqFfH2iv4aWNR88cauGoe6phxQZnX7mLby+fYX1y2fbDtgwElxeHj+WZ6oWs727d73vV46fPxOEqLRGAIAlcpgRVk3wZzVBHK4jYjL3MnkrtXKAsvTWpijilEdwwXYQ47t7ZMmEUJxhGh1G8MQ+w8Ske2hCNmASUOykqZ7pT+qNuhLnS8QunpkgoULlG307JfrkbnPEo0DtsQGcNQl5h9OiUZPHAgjDEtHtVFvRjgVpvZHIvWbh7fdTmoK0f5zB0mNHyg6smpcgAlSuA/x0IQuWkd4nlYI6uqC925vhu0sdRhY8pwUAEe4y18K2ZDCajx1nBEhk+kWIvSmDnuw0caEH45+aYYjm31eTzQoQbK624VKcJuI2J3iMMqvXCI7Zhhasdwazze3W1CrdBJzs9SdOXiV21D0TJi09ehHFQp21uBWLPII4wHTMSvHm+g/92ddEvBumWxSh3Ep66mvlkWrJ+4MFERBJmw7a1qRLKOiDbii6px7Aw3LGeEouMl1tWDZahYIZBhDvml/OtCQ6lah2kxrGvWy5K11LXL7GIdJflJR8TLc7t2gVtSyydxgCglpFMpe8XOQkQKoG/NRt0nndS1aoFtGbfDlHINrVHFmcGHayPOd0VeSajZoEolLVOKUNjSwlKo5rq1XZ3UqH+/Wiev5gvJBHF9rAoDv6QuZGsP0iK4leppb96tQaX07rZioNQvmHHQI6NqP7Ij1IaXMq8ABdZe1hrrStn6U6W0Svxr1deYeNiSLdi7kHm5jmDV4los3RSLgrU7KWVnOUQb1ZtRoZh4G3dTdqyjBDIEve/ykBS3+IUpS0+kLFoY9qfdbyDSX31G8TPDyFsGjNp2vOLm/kPcDRyf9DkazZR0cwdg26bNDBSPul3ZlGBTuvVyJnKoW5i3I43SRSDvzmpkxBSg+q1SRYIt9LgbniiA6U4L+3Eo4i+UISZigLrKjE/J1bu7I+GcFIaBeifsfxjg7QhhMHKb3cQrB9QeZESUbtdFXPlVtjsU2RvKkRbnrutxvNXAXfTevb76hyWZyfo389hLiJEwFqEHvYz4Um0jdV6qe7fHE0yxZMyL8HVgu6g+oEplwx8qQyHbzfRJY+Hos6Ll3Y0oqOqhDi2vM3u/i2ofPIDH2GFzl2LbrdHAbeoYrSQoPLhzt2ihqjsp5pASXv0VxfE9XhmfgAtby3BRn7u9AwUF7QhhJ3Ay5bHs+E4q0jqVWyXYdtztnHJYbqs4EbuqSLnlQZ/E180u1KF6yrOQPC0eGbN5s0V5CUycL1vd8+VV4+EQyinhsHxbG28NmBVvQVnLMbiWhSF0tgWWsPmIvXcK+vZsRN6ySqzmQekU7kQEj+c9BMaKQ2NRpSI1nuXdzLjqYsoIX18EhqFIwUBxUrfVgNjcbTC1ZmHb/mhx9sYz+Ig7BYsfpY7sOQ6aJKxW/oaLAYxGnNYXw5Gi0M/O5mNc/eg8zrBJ7hFNeI4OQwInmJ2n2CEEgaWxGIXOmWpCLUJvqgkDHMXMJH21GzLV7cU76S62zqfpJmQtUsBfMQyasa6KZDkzCy0/2uYm1Wpg24FapK/dzO7GLbg77YoahNallcNH5wMmGsSReU1LgrfD8haHHcXIIkETnZ5nnpVfN2RB0lCdxTVKGRvqkLbehvZ6TihbsjB2SiuSecBLpDXRlzX7peWC9aCVblYkzm3w8RsQ25RKAUI5cWhe3D4lnpXiIA0rUK0r91awFoR12MM6xPEczK3XHMVvuFpHPnXOOhWHCd7gaW2hW8xQQl+6d7fQgAxHqG5AM8+eT7c2DJBU6ZzpFtgEbiMu2HqILQd3PSyi5jVz3dquBxfWyXusE7YP73saEP4TC/A6FzUKfWGJA7U3seChuSA6g6K6oj7r/4p3HasjuJY57CevDCj6qIHaW2Acv2hfYz0bTep1dpe5+GPulqgUlN7JhRhVAOqWCDed4ZgxfW4kuvZv5zVKgrhSzWUHT+T3UX2Fi9eymuXYnp4Hu9jCHGKEmyCSgowGN6t1XrbWEiQKgsxDTI0vZ1BFwYHqhTGopN6eesWUmk/Ky/vhWkHd1gU26qFXw8VzAWXHM1C3IxSpT4Sg6MV1GPvodvSfoe7x+X5Y+Xt6x2Y0KapPOYipN5EctvI9uE1/RiwtvEbo2LeLg01xebxZwIGO1hYPyTayz0fNMMGyrA7dqdRpLRI6rfOx96A41NeLjDklKDxI1QqSxMo5PLRDtZ/Wp7gY0uAZbcGW3Y24IPSahfrAKNY8rxhLTq8krlWKCoHz0gD72liEshOqC1nqiVvbUVLEMYrjMc65y0q92YZ8qvooSy2OtzoTTsIcKQizZrSDbeKZV3x1nOtH0jjNU+3/2pP4NZjCEM4T7QP4FsbiCDZTx1b03ezYW5Rg/f/VBifHhVtY/D8a/uhVpdIn8jWzOzk+ChWibqpXCbMovIBtmQv/zEg/4YHifeU/vDGDlFgRaIQpi0MXjrRYYYqfLloOOUCde/HFYPO4YImIwc6DQo1nuHhatlzwrYhjv4pCdX2SIgTTfOSvRGCkCHwOAsukxWQ5LhJV1FVJzs1Q8lInARf2rCN5nc1ThexEYhJuWRGB58XMKYyQxAoTKFdeTxPFwbFXq8arAABAAElEQVSMejVcxyvBhC5NOwfLiSbvdK56+P4Vk2/vG0I3LhKN+3kQi8Ft+zKQuNU3HE9z+Dn4PhojVqBwXjX14LLoEc5Lf2ioo5ZL8hrJU7Clyj2KNmREeE8uK2Rcn4ybSPjkdV4fgHbds+vUHoW8eu5fpK5wRKKQwulMgHILCTfvSVE6vsFoRvyKInRVxaHteD9Wc8In7ccFMaBpE5cuOdVKPTdKi3BgfsAbFFynhkRQiI5C/kRdTfOrKxGc7uGsQ7EA6B7Rqp+HCSgFA8mHVsyJFnfZRZtxOw4c7eBDKIxsN0Pw1toUQwxnQphYmIXv23pReQ8tP2+c69d2vWVw18kWfRldONZOMmNOUdcU3sC+Np52T2CdbP5FI5aw7VNw5THKgTXPkw5YNxLD9wpPRMUiwo6or/lGU5+mGTHQ14TExSU+vslzHlCf30tGgWEbwrmGdY8UPJXcjDiGN3EnpoLENfzbTjRXpSN1N9s/jcMYiaJME1JX1CJKu7pKTY1/RSpJaGzNRoiiM+7xUCwhIU7UxyV78hKORkssCovDecmBWblX1cXT/DO5WG+NogS1p50fL4impJeTb34lwgr2opEHz8K4CIyj/vFqEkDL6Ab1FoJRZuRVpiBubqKy4BU7N/Ex8xF9Zyc6LLyeKzMW5tHE0srDShu6YJmm9Cx3AQdUCenhJmzWfXdhgHrtkY80KgS2d38tr8nS9ObbsDH3GBwXeCcsYyY/kIGo6dSdpY531OESlqESGcXlyF4oFvzUhKUk+Eh+BPLM7n56mVI29q+w28KUawN7d5cg66UkXnnlJRZhC0mM+B+OHuTE8KMK2ul2JUU7ST7JCMd97YS64hzkj717PzGJRijfP6ih8CLlMWUEhqO7WiGwFf9aiiilYdtRVlWJY99frej1B03ja+ah9GPuIGgmlFdUAc0BhAdaiOF/Dd+2cBbkXKpbX7k4d4W6d2uUQ4Zi/FYMR1iO/cJcMR6X4k35PJT5HndOWisQzvna3yjvouXj7ymfJQJuBAJRyRGDE/ZgESWAcRDHeNRzjZSuCnLGgcnFL7ZYuxtR8B6p4Dw1SQOvuhESvzYqgYdaQmD8tn7QNmLWz9hduAVSPaMOybONaH9hFQdkbmMrdxJqU5qalv9fldiM5elqqhDwHryNRaq0zZ2zInU7Zu2ndMpPauiTkIEnaStQciDH6/pnlX2H8MSy47wNXbs2KjJSdduPE54YJM41oaMvGtO5zWXmhfhi2Nhc3cwVaiSO7SpA2TlBh4MYhYBxVHbyCzc2SnOeLWBALbR6QGNIuXlgpzgmUTksUrYxDbN48OMYbyUQ8qmMO3noYhKlWpwisp6oRHXxUkx0HcP2OisltSk+hTBH8BQxJVQFL0/BOqptGM8fQ3s3kMADU8MbvmOsBajKQuVtdVg6NxTH9m2HdQq3V/V1OIcnYXkQpOdSOOJpH4kxTBJSaJZ9TTXqipNhFIeLSA7EVlgYWadNwbsMe7qjEf33x7jY2MxkNbyGz8HMgzeUIaNghwXrEsPQy0No4mR7uCKwuH5tV19qrU5yWCeli2ehf79axowXYjU+rw+usxuRVJCHzTyEFLcCqC6gpJlbee3P857bY7x/c9csXdgvZh2+rw2TNu+MDJ2yCI072EOCTE4hprHoavTu6BimJKH73QR+AYo7NK9t5IlzIYmjpLN1ES/vJzm8FEJp5BaEV/Eu0Zctyj2hnhKIrkviONGkLvQ87jpLKCfdi7pn45QoJI3ipwYe3IZI0Q948j8rhNJOqkV17c9DlpVE7mUhxW9Czs/DeX+16ENGVPEmhTBeG+U6qkvMEIZdb+2H8qEE90TfW9+GDgeJovuAUxhP+Xc/qIujWKmKs3AuLv4rD3MGkaY7zvViOol1zZJZPLFPFR0nF4GX+cWu9wawNHc5LKPYnkdPRxQP/1n38SBZrzqOaTlFP1IILN6MnnSqCChsQfPhYcANVA3YVB6wvdmt/IjEnRyvDhTwIOFOJKXPR8jhSp4sj0djsaYioKXl/lXqwb1kpFBi+1rKbHn9Vf/+FvRQIhwbwTtfotg3dbsDnhQoHRYHzOKL97rJq/Dh4d3dpayjLBSYNcGCJ8bX1GJAdCbHd6psNczZi4QwJxpLOTbyUNd0MR/be/mBCc6+HxMefvjiCL9+NnEc71mlaD6430RKU6GMsVHcbXUe2IjNnMtK76V8fz93KnIHUEbVnkiq9hx7q1LxS5nGHRSDMWg88Kq/htw4lB3guMt2GspFWY+N6niUuIuPydj5pbYLJLj95BFW7pj1UvVt7HgeCOQ7SCMR8EfgcxBY/Whnwor6Qp7cL6EUQ4xSRsSuz8bmtQWI281Hbvkk3QlwyFONORJ5JLNlvGewmoNQ9YE3uKWpeVI9YEkVyhy5yMtNdZ9A5PU1lGqoOphi+9Mb1mtTyxMWk43wLTlIjWugF+9GXUJSc9gdyjARCaIjFiUj6YfdiPRJh/HHeVMDLxVvFJLlDe5lJyeB7PRw5OTzE4YMJm4s0NMl8+x4buw28aLyRPpyS7w7DSnUX2zawA7eSieelC1c4vToWQoppd4YbotFNrdPC5aJ+NS640cihA6sYoKVm9Kdot3bMHZdFvLSRalUk8IbAVT9xkjU7CpFJm99yEhUbwkwcTtyOYPpMTTO4H2i5Rc5EOUhscqdCG+NiE4kmRVbi8PI/MJXsK6cOTwxmqosYJRJpYoTJ+uwgnWY46lDIIq6uUMJrB/u7uxhDEfVrjLkLs5DamKl4mrhhfJVbomuOSIFSeP5ZaNMVf8xuzgPTm5tatOz/v20JLX3EBL2bauslHjnIHELfXkdlYU/ZuULR9ev7XrLyR7EOmlknSTr6iSluA7ZczQxRRDcmIiI21oTotwqkbFYxU7oHla8yFPE3xhQFnH6vBRctLbvV9/D4ThsX/PNQPdEAnOO+sa7uXDVufpahR7lgHLKXVsgetV3GJKqFWU7qI/OLXSc78Kqc8By0UwN/IIVr7mKofpPxCdleDffTfYFST5XhgcWbvfNRvdkZxqrdc/C2rmDEuIHeT0d7TZ+MADlR6guYMGsn+RRqbuZn22NV1SosCALDUdjlY8ghM10L4xFeTyGNyj4XcQ+ZAfBE1ZvGUAfyxWqSI3dxE/vTXv4knUwHj2GY93HSJBJAAUh5udahV4hRotnIX8eQFd3P8bOXIqKhW7UuXPTe+4Cdz5C2fZ5Ywx1q0PDbQw5oNxK4OxTF8KloRdg67vARqWSHC17E/ufaE+93e1I5k0BTTVWtxdvpskdi6UPJyNqNvV7PZI5Vs8MXsH1qg1HWrm7Rcm1uP6v+qFw2LggKeA1WMJELeH4RNItRCGacZHcbH6YOvkccbOnOJTP1drtA7Cd7MPps+qs0sIxPXqG7kpHLfLX8NfEsXvbqn5kucdGiFtGKlUpeu9bJbovoXEM5NfhhArXu9y16B/GLz6/ET2Hee+xMq+q9wYresuhy1G6pIB6r+q8JeBO4vyTN499kyZYPNepNoW8ijA95bwDWVho1Dtfp6Pt57xRgkIFxVCdJ5lzqEd/2+0sfyQCGgJ/I24g0B7E74EDBzB58mRMmzZN73x1duo0Oi5x7HNLGfwji+9pK19y8Y5VvkGEfpbYiuchh2BBfCN4n4TklxkHiMcyKV5Xm6I7bV75w+jKwQtvbpqNfpQu6SUtEN8N5/ZiMAy0mNqvUu4QlntI8YYvt/g6lKKHK+LqJg1Puoo/pwViGdQo9cXyB8w/aCzVQ9SVmHdY1z450N3BCThkdOByXSFVxVt9t0BlF5h8zvKKlIerm+vYdn0wYTkUXL9BXH2A9QkV9EH9XOrI21/QhIbxCN7XhkZyHa3mBz8quRsjVItETwpsjDdRBaW1E9qnZGHvQsNbDkQuiEaYkBa5vximxJ6WjdZXveoStoOU6BmjEO/+qpaaZxsKy5fDKNqpT5YCVwe33kuQxIMn2dqVWPZ2RHCxp32RzHWK5V7Sz8NY/Kwr1Yni5qZiaT2/VkbJaNeGCGR9wE/MUgqrVZHraCXf81sB1XJE9tYXIiCWfN2P6ZfB7oK5epEz1/uRh9JdwxAzliWDZeE+k48xTeOHIY4LIqsz4o7cV1OUhYOV99D6Xz6vCznE6rlMnjshqYl5JJNeI67kWp7KBTy/pGTv60Jz4zZsrhcl8t5P3bub93xuaPFEikovxLp0Huj0CBGom84ds9pNOWh4j8SchKnafaWi/SB3Ex5rcMel3i+le2FhYbiFqkDmScJuxrGXklFyOPAXvjyZ/pVZjh8/Pvz8PNz49jmxEHM2RvEwpKfe3Alpc3WQcSpovM9ZDhlNIqBH4NoQWH0O0i4RkAhIBC7ZYD1LaQoP5lzJ2E9Z4ZxAkuI/WYqIVBGy9hyDc/RETCdx0ohjwDR56b7V6oCF4YIZB/NyUM2Au5eqYfo9PTaERVhUSbHDhl7ywYlT1LxsfTaqDfFmA7FYFESBoXwm9Su8p8vGrVyhb+rJ0LdkNm6hOi/TjTs1gT736Rv6L/tkE1gRceNNlPBSxBtwYUUpcK+dutzap0qJn/UMVUfM1GEXgoUAi2ztLRz8fKiLW8k+28UCi2HiCKmz7TLvyw0iLNHS/mv6vSKB/Wt6WfkuEoFhEJAEdhhwpJdEQCIgEZAISARuJAQkgb2RakOW5Xoi8LfXM3OZt0RAIiARkAhIBCQCEgGJgETgahGQBPZqEZPhJQISAYmAREAiIBGQCEgErisCksBeV/hl5hIBiYBEQCIgEZAISAQkAleLgCSwV4uYDC8RkAhIBCQCEgGJgERAInBdEZAE9rrCLzOXCEgEJAISAYmAREAiIBG4WgQkgb1axGR4iYBEQCIgEZAISAQkAhKB64qAJLDXFX6ZuURAIiARkAhIBCQCEgGJwNUiEPRTsuKuOWkkAhIBiYBEQCIgEbixEJDz841VH7I01weBoAT2C31K9vq8i8xVIiARkAhIBCQCf9UIyA8Z/FVXr3y5q0BAqhBcBVgyqERAIiARkAhIBCQCEgGJwPVHQBLY618HsgQSAYmAREAiIBGQCEgEJAJXgYAksFcBlgwqEZAISAQkAhIBiYBEQCJw/RGQBPb614EsgURAIiARkAhIBCQCEgGJwFUgIAnsVYAlg0oEJAISAYmAREAiIBGQCFx/BCSBvf51IEsgEZAISAQkAhIBiYBEQCJwFQhIAnsVYMmgEgGJgERAIiARkAhIBCQC1x8BSWCvfx3IEkgE/voRcDlgO2ODzab9d+je2YX28gK09Ll0bqrVcd4Ou/0q/p/Xp+ubnOtUE+JWNEHJxWGDtS94WH3MzvJUlOzr1TsFt1+2oWxhKlrO+L5Lb2sZylqt6D3QhC4/PyUxlwv2M73o3FeLlvftQ9K3HageWgZHLxp2tEB5C+Zb/XAcat/XvdMlKwoWZqDT5lsWJfHLvfQrQO9l/6yCufuHA1xnOlGytgTtAeptaGivi+NUC1KJUdNRXVm93tImEZAISARGhEDQDxmMKPYNFsh2qgfOm8IQZjZ+aSXjvAKD4UtL7iudkMvWi2OfhSD8VvPneo/rgaXrfC/a3+0B2C6i5oXDOGoERb9kQ88pJ8JmhI0s/AiS/KJBvgzsrtQ/XMzEcI0au+tkExKXbdbBkI29B9JgvOxEyCgHuutbgHnZiB1vhJOkKmS0EYZRLjSRlG0+p4t2RWs29ndnwDMCuEjI5iYjenc34kn17O+pCdje2YjUok4k5Vej8MFw31Qvu+C45KRbCODoQnG9FdHlIXBdcihl0wKHGFlG7cH96zjajoZzVjQ8OBcFwm1eId7dlAScaUObIR5JxiZkrW1H3f4KWFjIrhcykFXD9qkzKeWxiDrVgJglTSjbVYPYKQY4jtejCREo1IWDi2R5SwE6jRZUPBiGmbFAVvpmxB4shJntvPeNjWg5Z8TyUG8pe/eVILO2FxPhRA/L2bXUhomjdYle6qe7Hb10D0E/wtKqULgwTBdAtTqOtiBmmfKGaCIpL63fj/hbPagPCa85OI42MV4JMB4oWRYD7NiPpBlXjqfFl78Sgb8mBL6Mcf2vCY+rfZerIrAuew8advciakkSwjxjjgtdu/cAcxYh0uwdKIMVxHWJk+ToK4cLFj+4O6U4SzKwObMa3Sv8JiQRyWVH++56tB+0ImTCLET9KAmxM0zBk6NPb30GksudqDtQB4t+kB821pfvKXDf88tjynyqpe5yjkXsQ/EYAeRalC/827svExlVS3wJQrBU2TNdowwkIWqA64IlyUvugmR0KkVIQuNBElhdee0kG/W722G9FIJZEbFI+lEUTGyarr4WZKRXovpAN8KvY71rRb067Fzoad1DUtFJijIR4QuSsCjGQqI1fP9wkTDNXVKG1TveRdqMa9A/yQUBlVweeyECWZfMaC+Yi80HtLfk72OJaHA/mjLr0LrCgrQ97yLlz25HpnGkJh0FztVofSwSXeVxKBhdijcyZ4Ev6zGe0p/vQcGCDLSMz0A211yuPk8QmBdWoOKDOORsyEDH0VLsyo/3tA2XleTRh2wDTbmJJJC+ZjXJV5oP+XKg6enNMC0pRc0j4egpT0QBBbdKeQyhLIARlgerUfpOBBq6bSiMMWN6fBYq5oyF0d6EjAoz9u8jqRfZXIomsd6OvMVzkbejFZHGUJgcCojeQpiisLc8CYm5mbD+iGGWVcFSlUyJ6DqkmY4gs7wHSeV7EeYBBAidEY91mS6EUAJbnGvFkp9lYeY4b5K4RMKfux0JP1uuxDPPnqjzVK3WfWUk/w2wpFeghvXQUf4A8pbE4HR5I7JjhpJdLQEhRU5cWwlL5jbUrYhEz44MZJDE9m9ivHnB42nx5e+VEbD39eCIdQBG00RMD7fAqKt7cGHe9U4P7AYTwqMih8wdLrsN/ZeMCJvkHSUVt/O6zsVlzUQKMPTJilLZu1vQ5rAgRV//3CFoqm9E+9ELCJ1wS5A51wHrwS70ngdMt81C5K3anOxCb3cXrHYnTJOmY9YMb55By3SJC6+zF4aAFDJuIsxiYA9iXPZedHVb4RxnwnTLLJjH6cO6YD3Qgd7PgLCZ0bD4T7hKnhxpfTBxwXaqXz8kIYT14Zvu5+MXjjNcdB7loHKTCbO+H6nMV+K1gtZ7AExCJ1EwYxhaRgUew1jWv1YHQQC7gZyvisDikx5srtqMzZ+Eojs/yvMa1g1luFCTcGUC6+rBA/NyUX6g9ZoQA8M0wGLwG+SVUtpQuSgR1eeAeJJc5+FK5NVXIn7DXpTGBZcmhkxhg70TMAZK0vP2fwELcS/bwonxznBMZ3Zi481JaUzUQ3+BvHVZGDiJYvwYIZe6gnGhdu5cton9yJ6pDobXA0uXrUchr2V7uxHrV832g5WIe6wamBaPjCgnKjfk8H8S9lJ6FRoyhu9nGcF7XgGGL8l7xNhdtqP2UUos32Pp41IQNfoYynIb0LSqDnXLwhC8f7CgN01E1LQohOnJzJdUfm8you040FVDKrsjFinjtiF0UShivx+CWvbPgaf2YrXFiT27ehC5xKJGExLhP7sA90gVggHYL6leIX8fCvsfaOdCCd9gGBJdbXHseJ8kNL2M9UtJ784MRSIJQSJxGv1netD8iwxUE6eoJSkYqC9AjB2UlMarE7PSwDMoIV6hSIjV3Lx/hcT45XmJqiqC1xm9rRwbj9Ph+PPY871sXPxE2EsQ8XADTOetsJ9LRmq7BQMME3mvSgqMt0ZCjKSuo2bgHN9BGLGtP9pM6XArzJMooX2iHqU/CYEovWZ663O4uFaXZsItdW6E5gXrEi4M3E8a8Q7PrUM1MTVOiaREl56XSZ4Zqr5iM9r0dX6e+HLhE7WAbcG9+NQSFv3p5SIVt5QNjciLU0lnbG4rqm8rQUZuMpooRd+SnwaLnjBcdqClKgcFlDQnFTd6JLrhy6rR+O0yJK9NRnd6KSoyuYjwy1PLW/5eCQFiXJ6JAu4WCOk2ONcBXLT///beBzaq61oX/96lGqfoDuJqLPLeWLS4jRiUKhOi2OLJpujayY0NVWyoYtOHHSoPVLXNLXZQbfrqP1Wx0f3ZrhKbW2xXAaMARrGNCnYUsK8Cfo+L0SW2RHCUPA8KDLfI0waNVcSkNDMq8u9b+5wzc2Y8M+CkbULv2eA55+yz/6z97X9rr7X2PheakLmUt7Iw2VAC6jl0Z3pHSX53NedH9gesqI0uovjoe7sOZQeYpslVc5HriVvkBj58jXPUy9g4ReaIYcO3RvHilka2JQeKK4oReFubc4vZbpr0dgMKGNo3l1BjEU08l+2j6x+B9pdi/bGlFeP6IjMZTeVcYpZs744mZtytqMelM6ULmG55LaY9JQ2DRkheHdQmnNS1CcS0IQ+NY+JLJpF/rScvoXCVMLhhTBysRI3Snjgo7DDxNPdmUEc+IwY14nqJi1OJabi0VfnkL8IPzV8spLUQQ5f2wtuVvN7DN88SE2M00HJWwoFtIVSQRilTrHOh/xIFdmZCYwN8qZ4Wx8Cm6aU6VYPRMqMiWR52mMfiBx4OwmGq4haqJNORtrhcNcCYlpJlGPnwOXyfEr6HADp8/aJiXpsGLqH4mxJhJzYePQ77Ok4aZheXpnOdB/3rzAH0e5H7y6Rp0BIXJJUqNtm7ZP4qaYW7C72/6lswqUSyFtrZPQyJZ8T/YW/iym6OFqEt4eKA9Uw8FtYzsGxplNVNhmWyuJH8U9AVCSM3UicLGkOIL9zIfDwmpATGuS4yr7p6V7WIoo04PpWuGB1paeKM4ialMWkbZ+RU7yTxhy0XgybDTpIxO9/JOsW8el4doURLa9ubc45j+mvavRZW7zDEyywhtzlz0XUiuig1pyvYmsM+9LuYgHxYQfaVdpN9VOaPcAIMnOlBY3MWLk1VQ5YMSBcpy3m091L6vY1qd3G046zcUIZYJXsVsga011SaIydy7+JE0q8Wx8Kote7rQeGmbBUwHJzDjC/E1tCHEkpBXVtq0d9WqjFa38vF4EeSt9k9hjT2uzRhJuOcmDYs45hntBN5HfxwkBPhMAob+rF33V10FlVxOnWhtbeW0lUv9jVo09ma4peRyxk+bdUyxqKJxM4ctAjjoLu8LE7AlBh3/fNj8C7Jo4SSGqXtnGiPliFgzjAUYPutx9BurXyK6ZU0ZEwyaNbHJ29/CY5JVzA7tj+mgOp9zQovLWkicG8aZZWDCEp4YXyUm8Nwwza0jEWnu3NdZDAaOLGvcJAxJ5tCPMTNXehGGf8cZDjeasjH7OWzaNzVok/mucj+qg+jZzQsJLztq24y8IOYOMJFxJFjqD/Yis3ruNiSl5Z7eATuB3CWzGsp+349+36YdsY5Wxsxfr2WkkM7vCdpY06k+y/QdOX+NDx5HrS8Vc5FjbYIWeYqRuG9YYZhmzflqsbAtU0Y/1Ux+wJbiWhDDD4gJpwIN4y4QQz+UJjXXPS804VsWSDtepltKA8tDZXIXzeGXPpNvl5J5tWF9lM0k1lpwzSFSoGnMqgsFTMcB7pG3kIuJZ6+M40oaT4G3yuFqq0mo8kGDy7RLEktdjk/B6a6UUQhReuvNidpT5SuDpF53dqFS3W5sOlM/mvjPjKwbvbpYcW81pNhL30yhMGdZGZ/ehr5J3Rm2L4GxQUhDI+lxWCGr2jP9dTQlD5B0yOFE+dmE15y61xXnpC/SDjf0JSpkoy2g1qyt+ryYbszie7+IDKWBNCZot61umK9j3cgUypW6u8rpIT/37pwSRcM8CE4gRcLarB+f8cjw7wKhovcxMWqWEE7rrVQFalVjCQTdWEO1scbypC1Lgs5lMJl7TkO2UMgatmyHOH4vdi9uQBZWY1U3YKrGA8aaZZgOLHRKmgYVZUe9k/As60Rw2f6mB7TenkYv6Xat2VblnrOodSh5tBEzERipBNzDWmURtUpNuRu98AtHUs5rrQO1kTSLNjTBx9p83MgNmhRwaiSVHlLuVi+7jGd7vtcwe4sQ/eZUbRs0su9qQXTd/TkefGOdbPMxrsaqvlEjsoB//1hlBn+WVR3Xtf81cu4n7AxMZn9KXUb7fBotJMmT8ewwlsFEfxIh5RFOa54WzYVYPi6hoeUr4xlHR2glIj4Cp6NA1FWITw3aSoPB7z9fGdgJiYZRxkvQnsNJmRziqyqN2kSoM4fvcj3Wn7xWM69TzV9JK4Hw1SpGu5BdBnh1JXmFe3SHqROmF77qUmtPZCOtup2BplGCXExtzGlb5a6cURtGG0rc+HZ4jIlHcDE2PFI3RSQOZnT8U/WxiVyqnepyiWDZQHrf0KHQSSI8nyenSceOxOR0Vu2weNUGaOgNcK8yktnXnmMbaL31iQG97N/Eq+cdQUY1DcMhf3nTW1FpAse9q3hhGGF8fKOa9gY6fRdiNZflCjTnTBEy2dx8c1GSkXXwym0fbuKko0+XPQHkcZ2JYyhb+wwsPYVrDGYJ32xW0jJzaVxSmjXsto4iI9fGEdXBeUiW3g/Po7xU11KSmLkGAynwbUKbNt9aNxZgJy8Ani44Uhat3trLV7+diYC0+cxOjYB/+O5sapPNdWw7+tjmIxj5r8s4iZ2uTYjM9kQtV3aGvPbvxvHLs8hjQydo6IWhVmUsBaQcdPDZjyZi/xNhchV5ks25FPqPDIiLD3dimL0nBrB2LGtlGLNoruBEttDk3rM2Es4TCbwyWyacjHv6ka0/EuL9tfK68FOHO47jE7ee22ZcFMl6FUcqTkNm5LotlSWUUJThjL1x/wqWxgoXshAlXNBNVqPjmHq0jiGjvbjwC+GMNTbpCR9Tb396P0FpfxHWUdTUxgf6MIrz7thuz+LTmFehdEe6YdnQwDH+o9j8NeDkb/jrx9DsKAWQ2NDqN3gRfuuwwgkGufMpFv3CxFYkokO9gNhXsXZvplLgx3g3BXpl2FcHfXCsbtaM4Wzu9FU58L0G/pYaXOivK4JO0poeifjoskFAwG4/knbOyBCCtFwPEhIEr45ofpHccdejXlV6dlR/JMe9tE5DJJBlHni+JE5uOtaFfMqQdxbaQNPRta2shDj72jMq/hnfruY8byY1ufMpDRxwaboEzqpJTn/cwopKriIZZqJnQ2FB8Y15lUCLM2ktJgUnp9Rc0jg/bPsk/XYrKTNdmz+3/XUqAzr86nwEPVo+oEstGVwM7nQXfZeN7LFvEhoUX+m9/pt8H2OoXs0Xke8YuZbjv0tNG8q26+99/37cSLnRu8eMq8SeHk2qnfxPmW9k7J7XKauoKSXzE+k/nQ4IljxeeZUN9P3oLZAaz+SxaPgFikLZUk5cOf/pBbDe9opsdpIJsS8XgMnhUGaGHDlNdCB9N/TBq2ykcxDLvo2ubFjdzHqDwxja00rnnJmsDOxY709jcnvkfExXHAGc1d0e6g73FBwbRTTzQ40HezBmsfX4P/1vwRfbiuG2twIsAFUNdfgdB5XSN80Elh4ta3K5QTRiXpurCje3YryonyqSvVaZFM9v58rq1OURnT0Ie9rQQwdJFPMQVQ64twVkZTQkUFooT2dqMj6f1GI0Pun4eEEk+GiVHcFN6G8xw72XiNKKfXpXzGHNpa7baSUqlsX/OMtKCMDlFtJG8OCDEwe5aBNplLULAUVLcq/Y8saTL9Zh0auml2XumLs1jQCuIOZE72TE71Itu2015EJf7SZdoBjDkouhpC91IuWikYUXQli/EQ50riBafr2jDI50NIIY4bSksyQdDhuDPntFO17WEe/87C++jE32obGjja8/CJVCGlkAAtEilSI9qM7kBGYwO49nP6XaikhcBVtBwKUMA3BnR7A8Z9WoWbvWVw6lo/Culqcq+tExndfQdXaTKxZZYN/IoqlVu5GSmmaMLTdDe9IC9tJEYK9tCnMsqemy8hfyCDj0FLAOpGJf2AH0j6SOqnC1WCfUpkXfr8Qwx2jqN7fg7ysDJ1wudiR/c9kGZrrkeUrRmtlOfKz4qU+c+hsPsvy9cNx+xzbWQvOlm1U9qFJ2zilGanepcT7yfXYuqIFNT8exqUT69FD9fccJQP5lEB434liZypE7G0oCFpJo5rSxGQuTbA71Y5hqmv7Bxw411SFdtbZZqq2cIcb10xtZfYKzS/em0YgQVgbpT3DdceQy7besTYd0/3s43soQbtEDYHRreKJUMNEOtx51cDAMUwHKU1ZkoHqLZwAwgHVRn0+H2WWT6O6jAsJYWJ0CaK01jVPZMAm84Gf6veyNbAvtcMpdqFpGbDbRaSZblKxkwHfS/vT96JEFFZUk2n+VHl8omwBfRROUKrCzWPVNHXxUEoVdTIelWJkvIomBFFf405MCI7nmUwIOIm0jowgzelEaOo48tj3RYo6QvtQcRNU7Y6uqEbPTz7lJisulMf74Nazs690wk7VvFLt3uYGr9dcGH+1FO5NlHqtdNEMogqelVS7ih3TnEEBWcx1PNVgKaVeX01D9U+qqS3QgVeLgH1cyElgN8pZ5/asvehK08bUMOt5lmvkNDIQAbIFTb29cP8Dq0AW+UzDJhJvjiEzXj/HGCZBjMV2L3MD9z3o2Wc+yfoRR8m8oC7PSk2t+SrmqVAfjzso5ZGJUlz1q/2KqdKDLbhkvjqFUpLxIAZpQUTLQyFgk35gOM6jopjY+oyTfUnmUfab75veG+HM13AcI8ZeOTNBkdM1qqg/ymbzSGbHak6E9/fv8seF4ngNp/1p7FgNHA6ykikJFA3ARraT6fFRZQPrfIYLvVUajfbI/EzhoPd9Nn0XXMo29+FoCl8/q5joru8ZS8c4Go1HjiN6z6FPEO+/TW3Cd9fQj4v0aS/wjD7/G+HjromESmGeJjLHpXIlx8T17J8Zsr+iiPsr9PHMSMJ/5Sy8Mxu1R85l8fPtvj2d8NLETdVKkGit5VgpY8UlLgBWRDclJ613puy/MkWerY+2/tOc9RzIznkOG/NkT4TJcTHc2SvS+wMM82i5RTKwUjg/nLnNaC8gQ1h5DCVTOxUYbJLKOfOaMJXHsY0qOxkgn6Yk4qoMjvZM5G/gwHfAjbznKTlQlUl/DpJm2y4tFR1ejtniantPopiMjTgX7cK42RbBOT8r0cUcZPCVKtYD826B48qq9cII1p/oRuMBSnQPUDpSUI8jPyvlpObDYTKvstnBw00V4upf1ZgAn0pSoyV88yKZOaDrx7TvEoKf30pmqQ+TNJgv1qLBc5A2n+s0Oks3cFL3+tgNMnHxdcakpKhrp1DOFWVDq7r6OJHLRLl3e77CoLCslnZiVfB+zFgJVo2NLxFY3Tlo1zj2PeDYGFN49QRK1wkSmeg9GkAObV4m/eVYr09qyZDRSuYhs1utNdyiUubPo3XmmH94UpW3fYQrZFU+pl1He5o3dAKc+RibYnnkeKSPOVV+y4HBD0IILbHDvSGXVnSdKMzLp1G+loumjtfuZ8e1cp9okJU1qd7VSxspSm3HpsnAUpWjskhMl0ufDCWILDBUnRxrQrYk9E0uLj6eoM3WKPxcHT+9jhIFttdoe5NYmsvc1IqRFevR/SrrqVJScaD24BGURwZdB9Vf/boEwY7C5j7M3OIgws0ESds4U0n1LnW5HPAc68I5qnEoCKejfVON1g7N2MmbhE7vyTaT2UZ8uBAXTQ5KJPp1xspeXoi+ZjIyZNLS49sKw4r0IlFY5xIn6qfY8Ni65/zs5d8Sy2wfgpyUYkdGPpvdNbarrHLUr+7G4JlBtHW0a6rlU4I/XR2PVlI3g+gGbcamYm3GELyK9tu0Q3tCGzE4emCO0g7lxKQn4ihZ+RVPHeAY4zvFjZj7nVj/FO0/I++1Gy7hcJcMbGKGiYwlGYJEDKww1jaOa5K/4exkXmWzZc+rnfQqRP9JYZjJSB+indzAHDdilVMiw7FlbR/HmUb0vdOqa4Cobv0xF3NrXcQyHYV327nYCmCEZhXOp0px6VQ2Qtx0ERgI0d6XjP492hiyDzh45IA2mth5uoY+ADFnOfKr/VQ6F20dKC+gFFQIXM5TDeRK5xuJtWlsqSzRXsT9tlQUKR+Xsp92KVOOMppyeOPCyaNng2qwpjdRUw7MXURj43mksX/yvAksY2MOkVEKqVMeOGrr7VVGcFYm8nc3q1MXTIlZt58BgcmBTjJRuchzsdWH/OydnOP0fiPJZTxFxuk2GccwzWjMXScmL9pdP0PGMfM55H97FW6ebkM9bUxrueArj1nwxUTSHwLxcknlL3PR3K1Zqq4z1IzdyfYn9vpP/3GQEke2pYNjnENlMDfcHIaau8m8NeFp1YEfjqbJN9tpYtOqzQtGUg+4zl0eQjfHl6bnZTwD7l4hv/H9KLNn+x9ryEa34+pvw3Dp81rCJJenC7uN557PxyqKFdooZOsequc8WxozBpnH9fDNhfNtqz7favM3f9+jvS61hKUVazDY0aItks/IOBN1MfVObzs3wGG1ExtzOFpwo25jXR/3RPShj4Ijw/knBslu56Ip14y78fbLff0MDGxI2Z7m11EdMFaFnnFudCKCn+jllLMB9/2QNrJsCC4yrF5e3VoNKKmmDGNqobf0YYGhKN4QVzCK/8JxVHBlIsbh7rU8H5J+SfufOQtuiijc2YrC7Xu54htCXUM7ipZn4lIJz4NkuOKvaZOiOYr5fnaa0ke6mqIcszfcHwfVswzAy0y7vVzCPL3BThyexcQ1YlCcGRNPpj8vT0SgcQGKcgZj3gWUui++VC6NobLTHpEMh40TdvjWsEZ7RnRqtlFq42JqN+eCWJ8AY70q9PxI9QqqC43cH3dRZsOVMfMPcKOLSHAyksFCe6Hj+yvJdLIGuLkM7/G6Wl9GUEIseGgLi/hysNyUVmN1sakz2+D+Lqn+NZkgNdUmp8tc27PTol51Iz1afDifeY5+5xAgA5aupGfJ25szqxCtJ7grm2Udeo32o7sqkDnG3dxMQZZVyyKkpyObZevW6zplG0/R/qXtJ8NblYu7yl9mPo1sL8Ud1cmlmYq+uB9hHunuBphHisE13b5MC8jfdJfU9jAkSqJqdiUJ66TmZPLoPlRxoSD4c7+9ukbaEZ+SObHT3lhZTKk+MCbSOQYMfngcRZWcpJhSzzu9eHoJGRy2ygj8fGMLzWL4Z1VsN00RlaNN+tuBKpRdYTkomfAyfoQGMpnKheWXmoj3r2p2tpqv/kvzG95p05X5heQsjKQwo8ldremVf6wFRdSyyFFgQ4c8lEgGqXXK44Qom0LkiCmtNKWHxhGmLZ3neT83YPQhzP0E7ddoa380HWU/TkPzr/Zi2Q8Pc6OZHyFqoLy83jjaieFTXuZWgzxKzmXDSCYXbxO3tLHHIIOaSpyXTTxcnD+1PIiLY1H1pH0lTRlotuDa3o+pMtq0NotN63PctFivFvGedS1oukwJOhd83eu4oaegCWM/4wLTqISlLhw4NYS7Yg/NmrEtIdK0yyvhaR2tRynF5Vgj6srAvWVIZ4fM0CvC5qAJA3doB/AYluEqOo9w4xmlStX531Bkz/7HOYTYZ7/B8J/aPuWRakZprOtnRWCaG/yqKFGrZ70ojQiFCjL7TH8UoKbSqZKdff88xyJqIo36TZgZTVy4+U9bKDHABo6MWXk0kfGRgZWxI4kTgZU4ucTMQVyE3SFfsDJDvZaf6EbqergbaOr1zlUysEaOXNztLGAfogZ3oFgfDx6CJmoXRCjl6TWEIZHskt4ok61d3chleYtXCSi0c3+GszOlsGFq1pTPb2c4xriw5n+kBA02Cnf6RbijHIU4Kx6jVkZMD6hZicFDD8JL4KMHzLcqqLbJ2Mk+Ul+UjSxukpvxk4HVqpQ2xHH1zjjOvHolUFTR8ygFDhWg6s1pBMnAatMmx/J+jlsUVsRv2lRxvuQ/n4GBZYlksqQNRi9PIiip86giaoN5GKf3knl9hjsG92vH0ozuzMJrnCCVMxq2OVc2aLNboMWQSd+Q7FDUXUfmNZs7FVvV2YR+mjCYVHmSkC5JMqcpUsK5P1GALo2Hekg31c7NNPCuGefRGZRGuegdeMDEn+GSaW6SDLscaROTOtu6TC7ipKBG49bu07jzOXc1p0PaEomENOqolqPUBReee7hjqRhRMVRkXA2JkY1qBEX776P5hm/7NKZWJBsJ8JaQyZ3GeMr7dFm5sbx3DezjIvneaiTzmo2h8VZ1pJr/jAdFv9QD6cwUd8HExZJHvdwHPjGhRdOG8172ttIoAxITM0qX2TvDJazmMdyNFh+BDy/SLx12cxszR9Lvg2Tw7bSBFWdf6YaneS+6n6+Hl2Ya2QkGGclCY/JStfFU71RWcT+x5ZKD9oV5lQ0xwzzKqPwSdxAbzSku5oJHLtA2sp11/nwIW1kX5rU0eY6F+9tMCSSqJdPrmFsJG75+WjGvkbM//aPIKjoWEy7xA23DqDnxX6M8yK9JEtXxXq92w03TnvWj1I5cCSCbmhBzsQX39u2apLB9ZGPkXWZRF3qW07wizD5x/ybqmy+qNrUw73SsyvwGlrEShTXWHDda0OzAkEzGxiFgsoN7rBppSrsT+zYtLYSBghI1Pxtv7K58NO1zIxRyqnNVw9zN/xQX+WM8rihEW9vJW+uRvZITckM3MhtHMHQ/jaOBFwW0W64lo+FaOkiJGPMV6XZ3KQpyitTiXLRMhXnPYf3aCVx08Xiuynw42T59Xm6O2j8J12rz0iOg+j6uDKNTRG66C/AEhOwfDCkG1kfb5Uaa93jVu3Noq6OJETuQsP8lL3qQu4YmPGtzkXuFexFyuuHZ14Fqmn+Jc1ASfJVMRr2zB1Mixb/v5vhDE4InMtWRTL5TLah6vZi7rQ1mg5Go/SrdVa3iB6f6FAPb9a+t0IQ9c2rD3sz/rEUrj9Wy3OdHwHuqkfsgJlBNSWapccTbEn0BblrwKOGCSU2fNGcRAkQWFVxUcmwy3MIjMbXxTMZT6hPQOTJNU64ooxu+fl5JOEtXSZu9q5Jx6mOwPGS6XMCbfgoxOCbzVzZ9tb/HRe1YV8TkRkVKQZN6zw2OlPEiP8E4rt7H/aiziWmyJce7dfGkDs3Z4HKTdgqhIk7Npxw3zHOLgY3ZL4Y+0TKYR7NIajE3D5pvtcA0lzLye1yb+2/eIVo89z5hvUukOFqWyUlCMY6LCr8IG5fF+D4qD3/3eQjN3NJMs1/NafsPKe0ShpQNJxzk+W609RI7NGO9ZaNoXSSO5yZoI+L3K0luOmcQ74FjHOB5hhvDqyM7nHqi8Zc/aZNPGu28grTlOn+oTcl+jGBi4ycrpli5BKUSP89DAdVfg+PT8LO2vBcGsY8rNMd3qFbUJ/6+XWS8P2Tn4Zlww1Rt0vQnxtnYKd3slFU/61NMjsr/FFXVMtcZDFtMDOPBjjX57BQ0Dejml3iCNK2YHKD98GWaYmQVMxDNGg6dh594BbnBZtjYhGRET3UVo/O1QB9t7s5f91M1M4m2H7UzhgfPUeJjWy5AenGMac5xc11fdWIVYKIsbE4xz2B5G4/TpIB1Q8wqOzjtLdfYdG2hsYxmcDQh4Ma6tmauIPlOuTSWmTfHRi8yX9JFaajZGeWukXLzS0uTp9oohSLVP9AN1M2BU9xH6uQVrU78U8Pq7EtHRXlqxo8MV14B28R+qk5ukqHi2XqDB9uYkwNPmc5ATJx1qjae6l3i1KK+fnRubaHRGpmeMyNUQvNImC5Kq+LdfR5ez81qZWKnHfOOmyQa68kEcfPRzj69XNM4vocbBzcPxoWNibj4BzWQk0Wm3W3Qz3b1i0amIaxtKieD+AQqC4pQ0ztNu02tricPVaDlGiXh2wtRUlOK0boKblyLTUemkPojI9y4JcehmSYDSpay8wpRWEB1OqWdrghzGhufokKORyFKD+9q6mtRYct98BNlhxcfWiVDxjHD4aB0gyYjcX8OShXTTRO5xLevykXxU2S0aW8tk+csd/5XXV+mJJiz4/Wo+jklXmxf6azXmp9O8txI4scNVr1HhpRdddjcR+h/8h1uLrk8hakz/WilkKD8nziG/AMZRX0naiZ3+U/RjKP/BDdPRf7eQj3pqv7XIyY/mhqdmUIrP3QgLsgF7hoy1pemLqH/YDNKN1ehirbdDv6rrduB8s3F2FFJm1nG6d9XDC9PbjC79T9o4ljWiWkzvSoANxHSzq70J+sjCwxzPJHWVlLKXrhvRGde5S1t90+1wttbhcYzJo47JqL18HAIUJLG4+Bk0w/W1iL38bvwvj/ND7JIZ7LR/rUQc7271Rznl43DB7wo/IFWV3IOqu8mBR+/YVB+3OLqdR/nSW4e5d6NrHXccCzzosxbHKdl8+Jzq3lSwE2eG70hB4OUxs5RG9Apc0MuzW6EWG4Sa67j3oYD3KA9wLmHc5ufm3YrZHyjbXi5rF7YxndslbmrjXM/BUxkbttIk/sHuTTb4UavPTyxYIw6GbbJdC7AplkW2QOSiibJWlyY47nYzLofOJbTnGFKznwmXZzdq/PS4f2QmL1PTSAZv8ycUuLRiTaemhGkeVAbTfNQQBNCGYLkfFXiNOO9yQcvZqaJIXkYrszRIpup1dzGctE0oO3HjMelcjr5k2RuwXx7+bg238oUTpf5/A7+klcgnlIXE9SAicYpj6ccJK13nuYgm837yPcEWQe+y8PYTYxpVxLVfnI/wDmpU7GVfgSded3wkOSbJyoHdg408SiOFk6QMtDZucGrGp00Xi4ggyiqImGwZoyUndncJclBnucF9nHwElVYNjfyOGTlvkWUeZzIGmiHOaRHEDWVeWJcugbVFW7U8JQDsZVz0HYmur5jJ/1uITfmNOIYN7IY549KSvkNI2hayp26nAiEvRPn4gRwoFJb9Zcfompsdwl3EhdpL0lHj3Dm6txI3YudspcbYOq21KtjYjRfblbbwI8JcFKJX9counWGzr2zF+2hGtST7j4VkQN37w7Yn+RGkY5PeBB5PYp69Xw21GI91QOOJfpz5GLG3fC0o/TAED4h7fVbddpXl6KPNq0cIrgyy+aZew60dFTxpAJ2IUq5Sv3CbOjOXD7dK5ILJexHDtbyGJJOlFyQDuhSkuSJzGWqRjK5Gcd9oAZlBYPqXelW1sQVPRFKkQp359LWuB4FRzih0mYqz5SXlHuI5S4xlbt0Hzd46PbDMbjH06U/q4vUyUnWyUusk6Ju5eXiIfK9Ih2KuEiJIj5w8hingyF1vI+Hdao5F5qOHFA2r+E7ce0uGpN3qdp4qneMasLASNKgznemDYMc5Ayb0729tRitrMFwySW4zfH45SphkLxv+6g9iFWRCa5jR9KwmxsDPS9peMipIV2/0qSWy5YauZqvOgVxfS1VWNsT+ahe2xnpL4X8sImo6VM7stsrNuLkW/26FEFOOijjOYpeNA0c0ey41tWifcsg1WPcVDjSGzlXWigcfvM4Psn8e3wqw0wix4GYnyhJ9IZ+nFiXy9E28e9jz1aNRBYtzu12vLjpcMQr/mbuNm3z4zwnjnIi3MINmPT384MB6LhKcwFuS/tuPRcmZ/nZ1kKqZHtoP1+FwQ/z1UcQMp/StTIxpNlIr4lRZ3oLNVNxmavHAG6SrnQlNY6Nb4R2b90L+4czmJmaQRqlMenCEHMy5lROwYM8My+y9ZNTs1j21Mvo2kQPcZw0fbfvUsUv9n1c8NFePd3tZ8gAfB/R3OHmYTUmt6bfhf8mpWv26OHxYTIgndto2y9MwiqeA3zhPBe2Afg/uokbVMuKG23m19KeNB3NqHytn4dGgGrzHm5YVe69TpS9JGM2nX6uq7NgL1qnuRlLn+NcPMmjWd/zMftOC88UFhW2OC+q+AU4iXfp9A60clNxfWRepF6C+z7qN8jsshntFaOo31WizakcZ3oq16sU5Me1tRc9aEOVPveIn5tz59Ar3Heiz225e3iqyG+L9Llf5vMmnOBCSz6q0n5BYtDsoYPnHWu3cPAjRWPbU9GkB5T+K719wRyqv49ceJziq8b4P42arUZOug03T0MY4qKsROc3sNqDIR4NJy7823MoIYaG02zJtXjVR1pRV2Ga02ku13cs1lbViBe5JphvhbeJCH/koyWcE4oqq5DHuVwWf01HTnCs4UbmpPVOXmBfKc9n9pD11ZyL/NaJPab5kRygDD3KJEgP8yhd/tunn346byb4woUL+PrXv47Vq1ebvRd3f18+xcgxTJcWxEeW1UAapXRis6UcdZxBDrqJPs0YH1c932N43shmhngnkl/IzsJEjVfst5S0lNLJpfEx2ShF18oJ0paEbiOG5BHihJ8ofyNMwqvkr/h85m8OoPBi+c2YmN8/xL2oc8QZO37NUTR6uSElQZnN4RLeG7RxQ0sMzXpghXeKdylxYtoKj68Qj0SJJyQosWeq8ieOofmqeFxtP6jOF6SRqo2nercgocV7+MdqUPRGPk8rMKlq45LRPnvKNvqAthwXbVGPqu4fss2GP+zm5sLHIuYyE/t5BB4XudUHuXkysnFOsqeandKX9gtufjmNNpkhL9TmoRU85uw7GfiE48pC9/fsvFP8SmAocg6sEcZ7lEdEUergKpBd9LHcr3xUYZjHaMWfQhD+sI+0nkNTBxeZ0meNxNRV2mqQqvcWFHNhFlkoi7SjoD7yJbPwdaaxdZabsfhZV5oYFeSU4WWeQ11Ozcgky171AT8xa6q/eHxisuSDl18vk+Xv1C6Z1uIcmZcafi7XkNdHD1uPCyePpMVDWgx2xQjhWE19yzVhZE1udXTjiYGj6W3KW8Vs6F9EnLvczo+GDOrhaYdLCV5mZia+QZWxk/aQmZlOzLxegpYryQ+cT5nZf7GX165d+8zzs5oLyLIsalww5s0E47SWnsz1+kJnQV3w4yryOehrPBP5ZC8/AsBeJ7yBae5WaSx2Pk1B0wISPq8HPyEtEtnkZUycwYPmJPWFxTcKYz+yoM+3kpfagPp64vfap7YT57vA15hn+SIRf7Ag/CPk8ZdhYB8hACxSLQQeJQTmLtA2cc8wmh61b8hTQjp9nVKYp5wa3Hz23aH9pNkkIFIRVHfdpNpslUyKVGXeDMC5So8XCRN/w3BURTp55qnZiYmD7488vivyiUrzW7LLVJ0GaRJAM7Ko45ejvN4gXE8mzzN4nWpFmhlE4tGUZnraz1MWdPVckOUjP5hBumVt5r/JY6lWUhIsC2uZECnJj1lQigT5t5Rc6ZtsosRod2G/j5J3wctMaDSUn+UIcZIVKb/5U6DREF/wndCWSKhgkEUpsP++HI32OVeyRnp/w9fPw8B+IbDwk7LdP6TW9ZqRu/ZJ6cQt2QjzN3zl+CImG5N91Ahfif3ymbnUvgGe0fzGxpgvo5nfW/eAxcBarcBC4FFCQCb6P3Kij2wPf5SIt2i1ELAQ+LwIPHIMrF5gOfpSTrhJW07zkjgTmc+LySMVn1qQMmpBvCS6ml9O82xIvFD2cUNeo38jzcoSbzV9pMr8FyLWYmD/QsBayVoIWAhYCFgIWAj8uRF4VBnYPzcOVnoWAn9nQWAhYCFgIWAhYCFgIWAhYCFgIfAoIWAxsI9SbVm0WghYCFgIWAhYCFgIWAhYCMBiYK1GYCFgIWAhYCFgIWAhYCFgIfBIIWAxsI9UdVnEWghYCFgIWAhYCFgIWAhYCFgMrNUGLAQsBCwELAQsBCwELAQsBB4pBCwG9pGqLotYCwELAQsBCwELAQsBCwELgaSfkpWjOixnIWAhYCFgIWAhYCHw5ULAmp+/XPVhUfPFIJCUgf1cn5L9Yspi5WohYCFgIWAhYCHwN42AdQ7s33T1WoVbBAKWCcEiwLKCWghYCFgIWAhYCFgIWAhYCHzxCFgM7BdfBxYFFgIWAhYCFgIWAhYCFgIWAotAwGJgFwGWFdRCwELAQsBCwELAQsBCwELgi0fAYmC/+DqwKLAQsBCwELAQsBCwELAQsBBYBAIWA7sIsKygFgIWAhYCFgIWAhYCFgIWAl88AhYD+8XXgUWBhYCFgIWAhYCFnYYxXQAAJIhJREFUgIWAhYCFwCIQsBjYRYBlBbUQsBCwELAQsBCwELAQsBD44hGwGNgvvg4sCiwELAT+qyIQ9qEmqwbee4sEgPEaNzUuPt59P9p3tsD3oPyCPgweHUVQyGKcvm0FOP6+etIIvedl/h5M+MMLCb+v0ea7H/8qif/9MMLh2D9zTN9YO1rO+Mxe2n2ieMwzfI9pJfpLQKqRqH+8HWX7R5EiiBEUk4ca0XfZrz2Hg5ibm0PwTjD6J8/M3+wi9LCc0wONqDk6ybzkvka7l/ILzbHRzElY9xYCFgJxCCT9kEFcuL/u4/0gfB/6kLbKDaf9r5v1nyW3R53+eBC+jOW558f09RAyn8yEfUk8wUmeOdlMjk/Af9+G7G/n/3nb1mehJwmZX0rvv3QbkJnbZvurFf1B2QlDZftr0MO2G+A/LHYkXhKG7zaZusXGYz1efe8iCh+EdJiM7oFGTNhd6NqSiafygaqKTuRfboKTNPveasPobTt2pEfrzHemBZXHfchACNO3vZh82Y+MpaaM7s3Sfw4++qdhFpnlvWjalIHjL+ag87YpHFzoe6cDvv6LyN5VCnx8DsPhYjQxyOTRPoTzypG70gbvkRdR1jtnjojqV1txcU8jpmN89YeKPkztcgN3fBi95AX0cUPq2f/OILxjgzj+DLCK/hE+kgxx5rp8uBx6Oblw6OkdxZqDr6hEvUdfWkCDvHAwrzHJS7kwzu7OQct7+qO6jCLngPE8Ebl37O7H2HaX8cK6WghYCKRAYFHDX3huGqffngFHn4gLh5Yh/3uFcEbHsci7z3wT8qGywoOtR8bheerLw8HKCtm29CEKmoL+ufdHcfbDu9BSScOyFU643E8j0xggPzNof8GIKcoTn2ts+eQtpwJOgps3Zetljo/x2Z7DN0fhqehG34UpuM2TZNLkwhitzkOjmkQcaD21ngzsQ9RlsvTI4LA1RHiuxdOTLGH6kxkePXkaF9/jJOtwIX/LVuQ/6UgR4eFePXT7TZRcijag6vyWA6XmOqbUbrR/Gu6HGRvCXnhyyhDi5N3/V5i8fQMelHSE0H+hHy5pO/F1eX0QOVvbUXv0Esqf/BxtJB5HWQR4/VHmSHpEcBJeMrAz016OLSbGie+cLtPijHj2/bAOA34yu7qbwxx2by7Qn9KB5WvQe6gJman6Q3CW+aWbh3AjudirIxcjHcUoqquE9ztjyN7eC1dvCc7f3Ityx1VUdkyjuGMEmSZ40p8sxN7KMNIogd1X58XW71fhqeWmZO9RAlt3GBu/v0PFcz6TwZc2lJ5g+lcGUFY3ha6BVmQuSUO6bRZ1Rw7jQGUpQ6RDa/1heA904+4zJYqBzXzpBIbWnUNJRTtaj47AzanC7khHyakuVG6pQe6rI9iZBRx/qQizdUPYuyFTERP2T6CxuROu1cIopiFN8FqWi9wNwMVfD+LqMjuCvwuQDQe817yo5jxkMLD+icNkjovRuk6jyLX9LYxvlZBMaSnZ8nf2oaRhFK98Z43y035syG/sgd0XRBqZY+/RenQ/Xouuokx4KYHt/qp2f7Wrhoy6KZp1ayFgIZASgUUxsPh4mqvyTjjWuiHdUxRKIWQh93sp81j8y6+kcRXPoU1fIS8+gb9AjPA0XtxQh44LYw9mmFLQH7hyDJ0HvHAXkOn/Iyf5C5qsoOnoOIqf/PIw6zEIpihPTDg+RMq3NpdPWguBy0kGNj7k53xO+3sm4HrwRGxkE57FWTKvMuk25TkN38989R6l9CfUoUl0JJXF0pMs57lJeAqqlASpcKsHad4+1G/v+/zM1GLabyLaUrSBwJXX2KZfRrGZgQ0F8NqB19Dx0kMsbpfYkb/BjfCqv077T1u1Hq61ZHb0hfiCuvxqBnJX5yLTzHwlwmSxflwENG73kIFc6Foqy+I8HVycmcaaUBDnuKAp3teKNV8l1/jHm2hrHsDWf34Fq/Tn+uZzmsrfSImMeTCkMVfilUbGMOC7yTsvZqnyFnYuZFLzp6XZ1YLMR6aqpGOCbzVXlkMuUHferZSW6vfDdUUY5r27rh99W12wr8pG/ip63HdyfujEQFcnzpkxvBMgy01snye2prHdttwBO/zA6mJkf9MpbD05+QDZVjLl8W4F8JgeV+Jl3PqEIUqR/aRTZ3L5+BWNQV+Wnq4WBTJSZDyeYZpPhEusxZET5Sqv6VMtGAyXopVl8J1px2G/G80dhXAwn8GsLJGP686P43WjKH51HM7gBLLyBjF0qQuZ+kJYFrGVZF5du/tQuMrE2TO27+1G1B9JRzGl2Rffk+TO4uzSNfD/jrfXtPu0bxXi5dV/nT4gFFjOQuBRR2BxDGyadEoXen/VFzMALRaEpOo5sWnikGJbEtv5I+nLe6p/k2r2RJLCuBHGl89JA8s7ycc0kEby4U1iGjkwJkIsPl/Gj04b5lRJjkyaK+rRu18kC0BrkLZkeWUYnPKTgRWJgO4iWBgehj9p46STEIMUZUpcHiNNGdBjsYgPr8qTps348e/MFEbKd0grn/ndYu6T5qHXqU1lFJdiMswkGOtZ2Oncry2cFJPmpSevZ6k/RS8O+8LJxiAraZqpaGTrH9wrzCvVtiNHkKvUGjuRf3QQzrgJURnL/bnaL4sUX8ZE9Cdv08R0hS12MUGGNyEDIvAxs5h+usSJ8lf7osA+zJ0QnKz8xDimPccVzrnOg/51sZmY69LmzEXXCVmAxblkdZfMPy46iImMn32U/Ea0BvemUbahDXvj/AroF+PUuOPCc1z4umTMopTzMBnWXNOzi89Rx7a0OQftt6M+5rv6ojzzo3bPcenSGarsufjAhnoM7c7W/A0mV+WrR9PHTW9/CY7FNwziIUxf9b5mVU6pDVUfUtbKQTLVfIyREtMWtJ+MX/EONSaq4A/5MznSDWztiTKvKp4+f2jD1cKUlrtQXWdDiKYEh6pL0HeN4/DRWhUubaUbweZGFPSS4TzYj4y6aqQv1xLynWnDIEO1Z/gx+LMaYG0TMlRWlAyPHUJZg9aG596bgm+Lm4ytkXUQ00fm2EfWwPH4MiWcmSNCaUxXBVmdjmUcOELsQf5/P47zX6vlQkAvg5GEdbUQsBBYgMBn2sQlDFS8mzjoQeOpqKG92EMVcDUqg5eobDzccDB85jjKuKLNycnhu2HMRdIJY3KgBVnrcpCzLgueupYYG6a5D8+jZVuW9p7SgJpDEypdpgzJt+YgbZcaCpDFdHPW0f7JT8lmR5l6zsoqw+iHwrro7s60lhbDZjGv7jGN5lQ0ysq6LMdD6YFXqeyysmTzBAetca08Wr4FnJj8Ri4PvEbGfHsmstdSJvKeTyvT/TkM7yftBhYd+kYKpugb61Y05xCDrG20T7uplytJmRCew/mjxFXHPIubRSZuadOJKi/TGD7Tp/LKenlY5e+VPIzwm2qoMtTykCHcN3UW7awHqb+sTayjOw8sZjQAVaDd28owfF3LX+pulHVmtJlU+KtEGH+wwajTAtT8vIXexgwVxCjbgYFZWcNxUFtncszr/6tUbar9R2x7e7SyiurbY5Q1y4NhLiI0J+2qBo2HhtG3R8qbhUEz3awfsb2bO1CJAsY3yiDWjBNjSdp4inqNEHrrPNopnSnc36Ezr/LGhtzt5VG1cLK6Fnx3lqH7zChaNsXWUbL2u6CMM79N2l4iNH6mG72fEs9BaduqnxZg8H1O6uJMbUNoLVD9S3slv/5xtslt3bRd5kOS8idsz9yI1E0dsuQnbbrx6IRaxPgvdOtjE9tFgroM+89zvDJtdEpadw9qd9EyJL1TTG3cW8X8x/npjxGBKplEcfHPejBebNhM1fzYO+MYN/7Gx5SUUcK4KnswPj5ues+wJzYrBjJMkw48mU0GjBLj6ka0/EuL9tfK68FOHO47jE7ee22ZcK90wKs40mjOkrcsE0WqXLKdfUX9lZB5lT6bQAgQnMEg2723o0TVU9YemTeEgfOijGN0CTVWc71sN1marWxkqUR71MFTDDZQpeLJnOIPBuH/yKsECP6PfJjzz9DuFpi9NQP/LZpvsA3ZnNxb8Zse5D1P5nVpNYZGhhAaPwsfIXU+VYiuqUvoqStE+64yHA66sJ72trL8nfilJpWu31qG9gsOtP8sHwGOIY2bchTzWryvj1gPwfO7bpTkFWDYaN9kU4tP9qPnJ/kY7h3kOORG68FWFK7Lw9PCyGfmIi8vD/lZq1ieQdxcgCfDWM5CwEJgIQKffvrpvPnv3/7t3+a9Xu98Ihf6aGD+2WefnT/ruzt/9/d35wOBwHzoTxIyND+w8dn5F96YiUS78ea2+Wc3HuMbvv1Ai/fssxXzZydn5t99+6BK59gH8nZ+fnZ0n3pueOPi/A3f1fljP31Bf39XvT/X+sJ8xS/Pzt/4zSzjtql3Ax+plOcHdjyrnuX9zPTZ+QrSJzS+0Hp6fuaDd+fb/hef/9eAomP+T7Pz++T9K4fnZ2Zn56+OanSc9oVS03h3dv7cGxqNh0ffnX93enZe0mp79oX5g2+/Oz87e2P+bDvLy/LdUGTNzG9jPsc+0OhXhdB/NFx0euh39zfvzu9m2G0Ku9D8uZ8K/bvnz30wOz/7wVmVTsWvbxBELc2GX1+dvxtgfr/cN39a0k9RpvnZc/MvMK2zkzfmZ30GFqfj6uSF+dP/8e78DOt09rxWxt2vnyPWM/MDrQ1aHsxbaBRc21jemUkNZ41mc+nm52+8WcFwbfM32D60NnJXw/4P8ZiwzbBujDaTuo2E5s8qXF6YP/Z/Z+ZvfHBuvoHtTfCe+QOh0dvladZLgHge/Gnb/Ewc9LP/MUAsnp2veP3s/FUf2+1vzqrySDu58RvBU+hmnU1KRNKmt6sX2k+zvmfm76p2rpV1dvrc/D7Jf8fh+XcnWf+MYtDw7LPbErTxFPVqgi/0wTHSsG3+3TjaI0FS1TXxNdr+gjpK1H4TlfFW8vZitL+HadOKXtVet81fZf2Y8dwm/fQj1pH0S318mDe3jbvvqja/7zz7mHJ3548J1u3vpmzr0fYTbc+qrz3bMH91NjA/yza7r/XsvEA780Z0bEpYl3o9GLQn65NGnadqd3ohtIuOyYypLbHHsLzb5hP5afkzKsOHAu+y/b4w/26AY1WIf78XnNhWEjxL+MROxizpN4L9YYVFonABtu9zHxGpP8zOX/y/F+ff5fig/iYvckzQxmbpe+/+nuMX++JFCUsX+v2sGqNnPzpH2lgPHHdufHSD4/AM65z3HJ+lDwpesxzLZ3+vjf83fr1b0bTtl+fm35XxY6M2PgbYL2elb7Yzz59KP2X6vlltPGF+N37doJWF7949z3lhxwDnB93PKGfM9QWtPbIfHfvpvvmzHGOV+9OMwvaqRo7mx9+7H5yer2DaRncM/YEBGPcg09z2JsfkP7yr8q/gGHHDCKRih+Yv/lLmg33zs1IXv2cZ3jio2rX0bzVu67lIG33hjRvzIZ8+R27k2Kn6jB4gwSXZ/JwgqOVlIfA3jUAihfhCLjfOp/GlqPpJ2zVJa6rlsraOd7JypVOCMgd63ulDNsPR+gyFzX2YuUVF05PpuPgGLam20BB/u6a2y9zXi7NjJRJQufyGMXATLIJzlJCtcCl1UViJHpjwPb6o6EHfLk3dtXf3MZS9uREnG4qVeqakxI3B17V0wjcvKputrh+XwyXEPr8VHqp9Jr0BbHxCwiSj0UkbPRdwwM1VOyUTuvqsfmqMccJc5Qfg+JZYBfsQ/BMvKVFlxrfbkZPVzoC6W+3B0EtMn5KPw0yy9NW9yBcClxSitqIRVVNehL+j2Xv6KF0O2gpRuKtJRQ5fP5u0TMUF+RibInLcfe//mLZq33Jg8IOQkk7o1gCo7T2J4ixRZFHl+FOtHrp2CtoUDDS0qitfKcmVp3cc1SosadzQiEavSI1dSlaiBZRfSWsQJc+Lsk1zajOMwtfwiV4jbSZVG3kiiEHiUtxxBOUbnIzsQmt3PUZfEgu8qJtlPdgoOarer6s+o6/gzMpWqrvCvHy4V9ngO3qMb0txgu3EwbvMXb0IvE0Jz9g0yhlWudW1OFmntSPNQ/t1PrUebrbjmX/KQ3aWWBISPUp5tPbTv7CNk/6k9UqbOL2XsJ9od8v09iUpml2q9lsssNB5DrKO1inFZLSO7IUJ2i8rVVxMGV1J20uERi3W4n/1ftqv91N7eSH6mn0IUCLmNPcXezZ2bAHqX7+IvXk0Q6FNsOxQbyp5GuGbp5O2da3/0rIx0p7ZGy9Lo/LDPxeCO6sQTVka2ZqZh1aihHWp14NqkpTyJa07fZN5qnYXD1QapYrdr3bj6X94DJ/y5WOhG/Tx4lhvH77BDKN+KncV3XukILLTvaogJybJhM/GbvuYkGyj1GQNignDO60YpvTx2FRJpD+bgzp45IA2Ati5sUlvWAwwQa1W+6l09q8OlBe4tXa7PB+GsYVvpA5llJYarqUyOoYbfnJtqShSjy7ZtMf9Ey37NclmmnMNstcVA29Ql3FrFN0j3GzJ9hJ6nJu4Hl+DzJVO+KnZ6/TtQH1uEI089kqcm/01+4kQ8F4YTx9qxdS3i1GQ14jWd7g5bHkQxzfl4W4b+0VkQ7AYt8zgtR9XoJGnIjhWOKhdm+NGQq2ByHiQ3TCE1i3F6NuvslA/soF3+iiP0FpRjZEtGZgLLMNQbysl0BxPLo2yFk3uiR0YusCTTlRfDmCa0l/tvRct2/PQYgoKlEROIWj9VX1U2xITxnqwELAQiEfAPHXEv0vy7CIjyknaLvaoVMeIHZpwOA90YudjBEpH9mqg+2Pqee/zyJVrHISKNUZAhdDVY0Zo/4XjqNjTySHGAfdaGWpESRV1LvuyyIMxOUWG/zAHNt3NTmsbpmqKYicBt9ChGKwkNDK+ZjYRgkpuqSRIs4ej+1B1QAZRN/9J2u6IUltCJHbMC2RYxzbD21eHxoEAeg5Vq0ErfHNGDXLePUXK1ioSf+1dhKiua+1tQmNlI4qONNL+yoO+X1TDnqpM3PV7fH8lmTIixo13eI9X4h7BhvRmy9ZdcdzkNBFfD9ob9SsoLuMuW8O51jG9N7Sduua6EDU6VtRi/K1y2FmP0jLUcURy80CXGP/wxz6FbqHJftVsxmL75mb0NARQ1UBMGlgLFa3oqNQ2YUSyJC1SBm3hIyYbnE64aUQvPd/Y4P6uC/g1FyEgA0uGy1Wca3ofSUndqFYVii9UEvqpxmRuSFivKmc9bZVeAHclWdXGdH/9krL9MozQtMzYmcR7cx2BfVVCRNsvH+PL+MD2ImkkcWphanoX8MVO6Hxl7qfpLrYfsqMBEh3DwNJ3/ZZa4FQ7rt4rRQb7vvQXsQmcPfWg/mtqz4yVuaUVTb9pQyMZJvYYePb1o3oT6zjOJa5LLVA4Rd3NP0y7M+fFxa3K684cZo2mc0/GAy4Q/bOYNeqcp1DoIdW7zK0nMLKJ/ZbdT+LblwTQ9jxNo9Rb2kuf6qWtKTdsyTMX9vblTvUm9ieI062dtBft4uKLpxvsy0VJZRs2XuKu/9gOjOCHEzQ10ugy0hCb+/MDXqCgnicLBHFxLHpmqn1lNnJ5SoZrez+mymgC1bwNLWPPYeRyPZxc1HvWtaDpMvdNcDHRva4IfQVNGPsZF44q3zCajg5RFd+CRqrOw5wPIDan9+9i9IgfzfqCx5higoGLGAwWoz5vDToGRhCYakSdxDMIlSvb+pyYKqj009RcYWz80oLZ4GIbay6S+UtMVDrRMpCN9oMcD/jsO1WF4bmYFFU0Lzd7eQ5IG5xGUU43x4969Hz/JhobzvFEA/bvaxxfOUe5aNPqvZOJIR7Vp9zybNQ3ZMP1AZnc7/ejXBjpP9K85UeH4f5JE9Y/wfL+cQZ1W+sRoAmEJgTQolq/FgIWAskR+AwMLCdJGRjIuEY2S0n6d2IzMfGNsS/0JxmIlfRtSTrcK3i+n+q4+ku1atXvKZWsI/OavY8r4k3C5Pppt1gUO2DpQR90yXCJlHQSPbQFy45yLipa+PrVBdEjNMobg1nREQtfP62Y19aBcRR+k4n5R5FVdCw2DUPMGePLVFekI8PhRGZNM84OlKHqtfOYasiHjUb+Mr3mmiSd5qj2LEoEpoo52U2jZ6cHnuoM/J/G5GXyMe3OsWwMjXOSEhLPeFD0S3OKpEUkxlKftnTuvOYGhYBsvzAtJszB1fQpgcUJOhFrNOUT/aG/1KG0EcNT8hFnxiSuzWgBor8G/jZHpsLlk3tantEQxh3Pdd1SjSn++T8cRcV2TmrplDRtTVYOGzLXEukDn5hKFMbMeS+5qdIog2/UuZGN+Sq065I6s7f5PkL/A+rViGPjBhIXp97O/kkYkkr1ThYCxDJV+xXpvebMGGn3nB4XtF89cNSfHr63Gh/QXhjIXH96IqqvX5PDoAif7he8dUO/S31RtMUFsT2Zz4OKOjH8fybwjSFaDDY0qYVE2gP7L8trtGdJ0+ZEcV0XivdwE81YDzzNZUh3XZLlSaxLUZcP6pOLandpdpRWtmL9Ti6uDAq4GWtmLMANT03a5izlP4fszItI18cam90Rc2bx9MA+Mq9u9I00YbSoRB2Ef4njR9yQZuSgrtNHa9B+zY3+Q7qWa1Mz8ShASbUb49xwaY4b8J6ldHNSMWLRRALaguTKMCWgJt87XmT/YEgxsD7uCWis69QXLufQVjeD4F0KKOhT8qIHuWt4PBVPJ8m9wv0RZAA9+zq4oOBmJ57ljClpq7qLjAuR0cN4wyulsaoN8pgxnlgQmmA8Ptt4woIIFcSFb73PX550oC8IFrKiHOEotdVGhzDtUr3U4nHj1DqtZaR/6MJhI1LQT3t6OzLlQHI2dNeGYhTzFIXstdToPM5TGzjOTZGpl7wHaQv7yS/egifh0WtcQLNc6Ssz4XSyXPcCmLzNA7mowXEKnUw7UV/gG8tZCFgIJEHg75L4L9KbRvscF70HjmHyFg+qHu/TVEnGbJYyNQ4O36EKp9eD45fF6J6G+c27o9KbP2kDWxoP7g7e8eP8oTYljUuZJAeTyHAYueF8RgbBTQah6md98PrlyylM79QoEn1MJj5923Jht704NyE0cjPAH2WE4zTE422Cfi+loY18NoYgbRPDjHc2PpnYZ5sLe3nWIk7VY1A2mi3lhLsW6KOU9fyHzINM/fTYMDElA8PNLZ49fdygxrMEScsq4Vv/OwfuFGXSFhHLuOmbJgRUH7Y1U3qwPJaE6JMda/JdwJEqbmzzIhic48a6dtaJX2MKogE/291Sps+YnX1n4Vf1WKl2SBuIpUx0aTqe4yKnu6KNG9eoEr4+gX0/amcU2blLxotH39QcZD0Gw0h/3KHysZskkSptg4HWM3JyMcAUuSHwPOlhWU+1cYKnlO4HXEjoYZJf9Pb+Bjd+8Ks7/gTSmpi4Keo1Jpydx/fU5fKA9iqaAoxqabPearihr2LAl7KuFeMWk1jsw4L2qySysWFSt5fkbToz72UmNIyK/YPw+dn/p3ic0C7uyF5bijU6ExGbU9xTXN0IG1xOHEabeUbmNReq8jRWI1Vbj0uRj7JBi/FpEhIM8USElatUkKgWyIjxgLpMUXcP1e6MbOTK0xaKzcyr+HFxIk5ZRKk7+XGgcGfxwrO1+XGBQW589PCIq9reDridmag92arGj5ydfXEbFyOJwXuqUUkOa490aefeqlcOVL/TA/d77cjjpkaOPhEnkuspmkf1n6CKP/L3FurZB6v/9YjJj4fun5miql2rnyA/rLCmrgeXuAmq/2AzSjdXoapsI0vjQG3dDpRvLsaOyr3oYpz+fcXw+kyDs+Qe5Ccd7nwSHaOYX6Qv6seuRJ4j1KZh7vJ5jP77eQoG5G0Yp/+lm5Lm7BimPBI85iaM8x0V6gMD7VuiyxqtRrSA4dujKKFgQvBxbW1F/6tNKP3HpxG43ImcF48ztziXYkD75LZmIiIxvG+JRrGQ5mQ0CZPEyYDLImJBehLYchYCFgIJEfgMEtjEPTR7SxMcVLFUbRHFViFaG0rROKTnqVbHieNJiOzKI6i9XoTOXSXqjEHXBpESTCBdVNY8K6+6wo0a7kAXi0dHQSmZ0KhbtmCCZByulo3c0h7XBlcVgwxCL1WTdVvqUcadyJrLRc+GQqQ/gEY4qQbaQAllHXeuckDue+cIqtd28lxH6qHoCrcKQ6SLJmwZ2FgAHpZdguJ/nEJ2DI2kzMREOvNqUb92GO2tw9jIcwlLu4fwyU9KePanlq6kXdu7Hk87yZj9jhNRkUG3G+0nyWzxDMJkZXo6rxruAzUoKxhkKi6UbiVyVyRFugTlde/sRXuohuquMpZRnAP1vTto0xvSpOXKz/iJLYfhq5h4U/mi/k6U0t50eH8LisboW1CLJh4ALpQpl4Ae45XQUX6oB1eLqlDzkqY4zRWb5NtO2NmC02gXLUffFB3RY9C8YugfndHocvcVjQEzPO1PlmKo4xOU1NWjqFfzLRUV8zptGlnYroyY2jWb9ONUJ0oK2Boq+/DW88Qj0upiw4pKMFm9ZnMXt9m5qOLts7XDs78RJXp5HMyr90W2Y7ajZHUtH2VQGg1zYkKPURfx7ffCWzQJiQmMzFTtJUWbtq0sxMirAZr5tPMQ+XYtUamD14ojDEh8XlogwYwurm7EK/P5UrjIqHkLXsbTRhkW2X8dT2ZQvUuzEkmQzl3RjnzuKJ+ltsHsUtdl8rrLeJh2Z87os96TyfVeGMRuSjfn2I/bT56kSYUmM7WtKsQl2orWsW+U5IlUswcvF5B5Ew0ITyEZ7dpNMyU5P3ZIU12baaBqu2+kC2VFNcjbxEX4sVq4k35QJYCbtylBVJz2QjZSknVv3Qv7hzOYmZpBmp12pnI+6r05vuEfF6HpJFkO2JqcmsWyp15G1yatDIqktHSe6lGl9eG1ZMrF3ebnXbedRYDS/TnaiZaNutR9xm7ttfqVJnThGAbvZqDwuxmYvXxcLUS7/jXKkGpsrSkOb+e4CO7+ET8cwDJVHxxBftxwMffxLGl1YfajGxyrNOn2NE9s6fxltzrVACs4x/3MhauXJ7WEl1DYwLQwdRGTv2e5ZGFip01v5AMkNpSM0OThzlUMd/TQZGGa42Ep7fiLUCUprHCjuKIeWfqRXVqi1q+FgIVAKgT+m5xAYA5w4cIFfP3rX8fq1avN3g93z/MW5eDsNJ6PmXiIS52MSBxDZGTsNJZf4HhslSxUE75bEPjBHinzShE9SBqNA78lmKTDAic4l5X08pVdBvHP4MK0jQvdJxZx8eVrSiHaidmJcbxLViZF42LqhPWopHHM+7NRH0+Z6ZnlCiYolylEytt4/M2Bk2FmDrPgnhONKiuZqIRn6y6IYPKgZFuke/F1ZAqx4PahaRS6aDKRrD8kq+sFGcZ5pMLPCJq8vTygTetYyuH4i8HEyHcx14cvP3GkjWSIH0uwL02Rw0PUZbK6S+afIrfoK56NmrXBgx5+US52oWsEoSR5Z476gpzYdrf+IMmHIfiVr4n+NtSITb6c5/rWerTR3lQW/dX8IpVnQxyHZiQvV5oBtMgRd7e5ELncqm880gNwE1tNTgnFCZprPXlpwSH9+isOhtoX1TRL5YgvHKupYVP2oVE/sR8dPxE1XfAeKsA+ey+O5Hjx4s+pCPrfd1G0dRStr+6ISlLJrE7sqsEgF4xTO7kYp5OPLrTwowTKXOgOPy7wfE3kwwpabmH08fitT/k1LWMT1/n9Wag/xWXxhmp0cEOvW1T6Jhe83I080SDoTvv4STqGG/hVMncpSr5N8wQxKaD5R826KDYOLmjAT+jOGRFZxkssY1CObaP2LOJW5KJ1314UZml1EpzzYfLCWRzeT80gAz3oYyvXrl37bPNzhADrxkLgbwOBPy8D+7eBiVUKCwELAQuBvw4CPGN24p0ZrKFdpXz5KaFTdpjpZJpiGa2EYWme47+fDiclqcFb3JDIc6adhgQ7YQTDM4i5O2lwLF+Yh/+mT/tiFyXXmSsXLpyNFD7XVUxazOXnGb6TN9OQ/VQs4x2+5cXMfSdPEklMxxxNjOyr9K956QT5r/uQRtvTiHCZePpp1+oUJjSJC9JMLKjMbNLgjNOSJImS3JuLCy9NwmzL7fwoQnqKxV2Ypl6k9QmetLOwGiLpWwxsBArr5r84AhYD+1+8AVjFtxCwELAQsBB4dBCwGNhHp64sSv+yCPyZNnH9ZYm0UrcQsBCwELAQsBCwELAQsBCwEDAQsBhYAwnraiFgIWAhYCFgIWAhYCFgIfBIIGAxsI9ENVlEWghYCFgIWAhYCFgIWAhYCBgIWAysgYR1tRCwELAQsBCwELAQsBCwEHgkELAY2EeimiwiLQQsBCwELAQsBCwELAQsBAwELAbWQMK6WghYCFgIWAhYCFgIWAhYCDwSCFgM7CNRTRaRFgIWAhYCFgIWAhYCFgIWAgYCST8lK2fNWc5CwELAQsBCwELAQuDLhYA1P3+56sOi5otBICED+5//+Z9fDDVWrhYCFgIWAhYCFgIWAhYCFgIWAg9A4P8HHm790iQiaC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矩形 9"/>
          <p:cNvSpPr/>
          <p:nvPr/>
        </p:nvSpPr>
        <p:spPr>
          <a:xfrm>
            <a:off x="3662770" y="3964633"/>
            <a:ext cx="3772172" cy="584775"/>
          </a:xfrm>
          <a:prstGeom prst="rect">
            <a:avLst/>
          </a:prstGeom>
        </p:spPr>
        <p:txBody>
          <a:bodyPr wrap="square">
            <a:spAutoFit/>
          </a:bodyPr>
          <a:lstStyle/>
          <a:p>
            <a:r>
              <a:rPr lang="en-US" altLang="zh-CN" sz="1600" dirty="0" err="1"/>
              <a:t>Dexing</a:t>
            </a:r>
            <a:r>
              <a:rPr lang="en-US" altLang="zh-CN" sz="1600" dirty="0"/>
              <a:t> </a:t>
            </a:r>
            <a:r>
              <a:rPr lang="en-US" altLang="zh-CN" sz="1600" dirty="0" err="1" smtClean="0"/>
              <a:t>Zhong</a:t>
            </a:r>
            <a:r>
              <a:rPr lang="zh-CN" altLang="en-US" sz="1600" dirty="0" smtClean="0"/>
              <a:t>等（</a:t>
            </a:r>
            <a:r>
              <a:rPr lang="en-US" altLang="zh-CN" sz="1600" dirty="0" smtClean="0"/>
              <a:t>2019</a:t>
            </a:r>
            <a:r>
              <a:rPr lang="zh-CN" altLang="en-US" sz="1600" dirty="0" smtClean="0"/>
              <a:t>）Decade </a:t>
            </a:r>
            <a:r>
              <a:rPr lang="zh-CN" altLang="en-US" sz="1600" dirty="0"/>
              <a:t>progress of palmprint recognition: A brief survey</a:t>
            </a:r>
            <a:endParaRPr lang="zh-CN" altLang="en-US" sz="1600" dirty="0"/>
          </a:p>
        </p:txBody>
      </p:sp>
      <p:pic>
        <p:nvPicPr>
          <p:cNvPr id="11" name="图片 10"/>
          <p:cNvPicPr>
            <a:picLocks noChangeAspect="1"/>
          </p:cNvPicPr>
          <p:nvPr/>
        </p:nvPicPr>
        <p:blipFill>
          <a:blip r:embed="rId2"/>
          <a:stretch>
            <a:fillRect/>
          </a:stretch>
        </p:blipFill>
        <p:spPr>
          <a:xfrm>
            <a:off x="3722402" y="1251856"/>
            <a:ext cx="3505547" cy="2576035"/>
          </a:xfrm>
          <a:prstGeom prst="rect">
            <a:avLst/>
          </a:prstGeom>
        </p:spPr>
      </p:pic>
      <p:pic>
        <p:nvPicPr>
          <p:cNvPr id="14" name="图片 13"/>
          <p:cNvPicPr>
            <a:picLocks noChangeAspect="1"/>
          </p:cNvPicPr>
          <p:nvPr/>
        </p:nvPicPr>
        <p:blipFill>
          <a:blip r:embed="rId3"/>
          <a:stretch>
            <a:fillRect/>
          </a:stretch>
        </p:blipFill>
        <p:spPr>
          <a:xfrm>
            <a:off x="7407322" y="1274333"/>
            <a:ext cx="4621392" cy="25535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50000"/>
              </a:lnSpc>
            </a:pPr>
            <a:r>
              <a:rPr kumimoji="1" lang="zh-CN" altLang="en-US" sz="2400" dirty="0" smtClean="0">
                <a:latin typeface="Microsoft YaHei" charset="-122"/>
                <a:ea typeface="Microsoft YaHei" charset="-122"/>
                <a:cs typeface="Microsoft YaHei" charset="-122"/>
              </a:rPr>
              <a:t>最后，董师傅把他的算命技能结合</a:t>
            </a:r>
            <a:r>
              <a:rPr kumimoji="1" lang="en-US" altLang="zh-CN" sz="2400" dirty="0" smtClean="0">
                <a:latin typeface="Microsoft YaHei" charset="-122"/>
                <a:ea typeface="Microsoft YaHei" charset="-122"/>
                <a:cs typeface="Microsoft YaHei" charset="-122"/>
              </a:rPr>
              <a:t>AI</a:t>
            </a:r>
            <a:r>
              <a:rPr kumimoji="1" lang="zh-CN" altLang="en-US" sz="2400" dirty="0" smtClean="0">
                <a:latin typeface="Microsoft YaHei" charset="-122"/>
                <a:ea typeface="Microsoft YaHei" charset="-122"/>
                <a:cs typeface="Microsoft YaHei" charset="-122"/>
              </a:rPr>
              <a:t>和机器算法，用几个月的时间把过去算命师傅一生能收集到的个案案例，形成了一个准确率达到</a:t>
            </a:r>
            <a:r>
              <a:rPr kumimoji="1" lang="en-US" altLang="zh-CN" sz="2400" dirty="0" smtClean="0">
                <a:latin typeface="Microsoft YaHei" charset="-122"/>
                <a:ea typeface="Microsoft YaHei" charset="-122"/>
                <a:cs typeface="Microsoft YaHei" charset="-122"/>
              </a:rPr>
              <a:t>80-90%</a:t>
            </a:r>
            <a:r>
              <a:rPr kumimoji="1" lang="zh-CN" altLang="en-US" sz="2400" dirty="0" smtClean="0">
                <a:latin typeface="Microsoft YaHei" charset="-122"/>
                <a:ea typeface="Microsoft YaHei" charset="-122"/>
                <a:cs typeface="Microsoft YaHei" charset="-122"/>
              </a:rPr>
              <a:t>的模型，结合互联网运营，以国学为噱头，达到了人生的巅峰！</a:t>
            </a:r>
            <a:endParaRPr kumimoji="1" lang="zh-CN" altLang="en-US" sz="2400" dirty="0">
              <a:latin typeface="Microsoft YaHei" charset="-122"/>
              <a:ea typeface="Microsoft YaHei" charset="-122"/>
              <a:cs typeface="Microsoft YaHei"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3223" y="978502"/>
            <a:ext cx="8633361" cy="589808"/>
          </a:xfrm>
        </p:spPr>
        <p:txBody>
          <a:bodyPr>
            <a:noAutofit/>
          </a:bodyPr>
          <a:lstStyle/>
          <a:p>
            <a:pPr>
              <a:lnSpc>
                <a:spcPct val="200000"/>
              </a:lnSpc>
            </a:pPr>
            <a:r>
              <a:rPr kumimoji="1" lang="zh-CN" altLang="en-US" sz="2000" dirty="0" smtClean="0">
                <a:latin typeface="Microsoft YaHei" charset="-122"/>
                <a:ea typeface="Microsoft YaHei" charset="-122"/>
                <a:cs typeface="Microsoft YaHei" charset="-122"/>
              </a:rPr>
              <a:t>什么是算命？</a:t>
            </a:r>
            <a:br>
              <a:rPr kumimoji="1" lang="en-US" altLang="zh-CN" sz="2000" dirty="0" smtClean="0">
                <a:latin typeface="Microsoft YaHei" charset="-122"/>
                <a:ea typeface="Microsoft YaHei" charset="-122"/>
                <a:cs typeface="Microsoft YaHei" charset="-122"/>
              </a:rPr>
            </a:br>
            <a:r>
              <a:rPr kumimoji="1" lang="zh-CN" altLang="en-US" sz="2000" dirty="0" smtClean="0">
                <a:latin typeface="Microsoft YaHei" charset="-122"/>
                <a:ea typeface="Microsoft YaHei" charset="-122"/>
                <a:cs typeface="Microsoft YaHei" charset="-122"/>
              </a:rPr>
              <a:t>试图</a:t>
            </a:r>
            <a:r>
              <a:rPr kumimoji="1" lang="zh-CN" altLang="en-US" sz="2000" dirty="0">
                <a:latin typeface="Microsoft YaHei" charset="-122"/>
                <a:ea typeface="Microsoft YaHei" charset="-122"/>
                <a:cs typeface="Microsoft YaHei" charset="-122"/>
              </a:rPr>
              <a:t>通过一种神秘的、标准化的过程或仪式来洞察一个问题或情况</a:t>
            </a:r>
            <a:br>
              <a:rPr kumimoji="1" lang="zh-CN" altLang="en-US" sz="2000" dirty="0">
                <a:latin typeface="Microsoft YaHei" charset="-122"/>
                <a:ea typeface="Microsoft YaHei" charset="-122"/>
                <a:cs typeface="Microsoft YaHei" charset="-122"/>
              </a:rPr>
            </a:br>
            <a:endParaRPr kumimoji="1" lang="zh-CN" altLang="en-US" sz="2000" dirty="0"/>
          </a:p>
        </p:txBody>
      </p:sp>
      <p:pic>
        <p:nvPicPr>
          <p:cNvPr id="5" name="图片 4"/>
          <p:cNvPicPr>
            <a:picLocks noChangeAspect="1"/>
          </p:cNvPicPr>
          <p:nvPr/>
        </p:nvPicPr>
        <p:blipFill>
          <a:blip r:embed="rId1"/>
          <a:stretch>
            <a:fillRect/>
          </a:stretch>
        </p:blipFill>
        <p:spPr>
          <a:xfrm>
            <a:off x="2775401" y="2174683"/>
            <a:ext cx="2447780" cy="1597747"/>
          </a:xfrm>
          <a:prstGeom prst="rect">
            <a:avLst/>
          </a:prstGeom>
        </p:spPr>
      </p:pic>
      <p:pic>
        <p:nvPicPr>
          <p:cNvPr id="6" name="图片 5"/>
          <p:cNvPicPr>
            <a:picLocks noChangeAspect="1"/>
          </p:cNvPicPr>
          <p:nvPr/>
        </p:nvPicPr>
        <p:blipFill>
          <a:blip r:embed="rId2"/>
          <a:stretch>
            <a:fillRect/>
          </a:stretch>
        </p:blipFill>
        <p:spPr>
          <a:xfrm>
            <a:off x="423223" y="2189173"/>
            <a:ext cx="2292231" cy="1568769"/>
          </a:xfrm>
          <a:prstGeom prst="rect">
            <a:avLst/>
          </a:prstGeom>
        </p:spPr>
      </p:pic>
      <p:sp>
        <p:nvSpPr>
          <p:cNvPr id="8" name="矩形 7"/>
          <p:cNvSpPr/>
          <p:nvPr/>
        </p:nvSpPr>
        <p:spPr>
          <a:xfrm>
            <a:off x="2093551" y="1826680"/>
            <a:ext cx="646331" cy="369332"/>
          </a:xfrm>
          <a:prstGeom prst="rect">
            <a:avLst/>
          </a:prstGeom>
        </p:spPr>
        <p:txBody>
          <a:bodyPr wrap="none">
            <a:spAutoFit/>
          </a:bodyPr>
          <a:lstStyle/>
          <a:p>
            <a:r>
              <a:rPr lang="zh-CN" altLang="en-US" dirty="0"/>
              <a:t>蓍</a:t>
            </a:r>
            <a:r>
              <a:rPr lang="zh-CN" altLang="en-US" b="1" dirty="0"/>
              <a:t>占</a:t>
            </a:r>
            <a:endParaRPr lang="zh-CN" altLang="en-US" b="1" dirty="0"/>
          </a:p>
        </p:txBody>
      </p:sp>
      <p:sp>
        <p:nvSpPr>
          <p:cNvPr id="9" name="矩形 8"/>
          <p:cNvSpPr/>
          <p:nvPr/>
        </p:nvSpPr>
        <p:spPr>
          <a:xfrm>
            <a:off x="4576850" y="1854847"/>
            <a:ext cx="646331" cy="369332"/>
          </a:xfrm>
          <a:prstGeom prst="rect">
            <a:avLst/>
          </a:prstGeom>
        </p:spPr>
        <p:txBody>
          <a:bodyPr wrap="none">
            <a:spAutoFit/>
          </a:bodyPr>
          <a:lstStyle/>
          <a:p>
            <a:r>
              <a:rPr lang="zh-CN" altLang="en-US" dirty="0"/>
              <a:t>龟卜</a:t>
            </a:r>
            <a:endParaRPr lang="zh-CN" altLang="en-US" dirty="0"/>
          </a:p>
        </p:txBody>
      </p:sp>
      <p:sp>
        <p:nvSpPr>
          <p:cNvPr id="11" name="标题 1"/>
          <p:cNvSpPr txBox="1"/>
          <p:nvPr/>
        </p:nvSpPr>
        <p:spPr>
          <a:xfrm>
            <a:off x="1442263" y="3840019"/>
            <a:ext cx="3676002" cy="5898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1800" dirty="0" smtClean="0">
                <a:latin typeface="Microsoft YaHei" charset="-122"/>
                <a:ea typeface="Microsoft YaHei" charset="-122"/>
                <a:cs typeface="Microsoft YaHei" charset="-122"/>
              </a:rPr>
              <a:t>曾经是宗教仪式的一部分</a:t>
            </a:r>
            <a:br>
              <a:rPr kumimoji="1" lang="zh-CN" altLang="en-US" sz="1800" dirty="0" smtClean="0">
                <a:latin typeface="Microsoft YaHei" charset="-122"/>
                <a:ea typeface="Microsoft YaHei" charset="-122"/>
                <a:cs typeface="Microsoft YaHei" charset="-122"/>
              </a:rPr>
            </a:br>
            <a:endParaRPr kumimoji="1" lang="zh-CN" altLang="en-US" sz="1800" dirty="0"/>
          </a:p>
        </p:txBody>
      </p:sp>
      <p:pic>
        <p:nvPicPr>
          <p:cNvPr id="12" name="图片 11"/>
          <p:cNvPicPr>
            <a:picLocks noChangeAspect="1"/>
          </p:cNvPicPr>
          <p:nvPr/>
        </p:nvPicPr>
        <p:blipFill>
          <a:blip r:embed="rId3"/>
          <a:stretch>
            <a:fillRect/>
          </a:stretch>
        </p:blipFill>
        <p:spPr>
          <a:xfrm>
            <a:off x="6326909" y="3840019"/>
            <a:ext cx="4503387" cy="2714095"/>
          </a:xfrm>
          <a:prstGeom prst="rect">
            <a:avLst/>
          </a:prstGeom>
        </p:spPr>
      </p:pic>
      <p:sp>
        <p:nvSpPr>
          <p:cNvPr id="15" name="下箭头 14"/>
          <p:cNvSpPr/>
          <p:nvPr/>
        </p:nvSpPr>
        <p:spPr>
          <a:xfrm rot="18029287">
            <a:off x="5140533" y="3719287"/>
            <a:ext cx="916362" cy="1062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标题 1"/>
          <p:cNvSpPr txBox="1"/>
          <p:nvPr/>
        </p:nvSpPr>
        <p:spPr>
          <a:xfrm>
            <a:off x="6034716" y="3266945"/>
            <a:ext cx="5635916" cy="5898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1800" dirty="0" smtClean="0">
                <a:latin typeface="Microsoft YaHei" charset="-122"/>
                <a:ea typeface="Microsoft YaHei" charset="-122"/>
                <a:cs typeface="Microsoft YaHei" charset="-122"/>
              </a:rPr>
              <a:t>逐渐变成了一种流行文化，大家喜欢有事没事测一测</a:t>
            </a:r>
            <a:endParaRPr kumimoji="1" lang="zh-CN" altLang="en-US" sz="1800"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å³å¾ç"/>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998" y="1158008"/>
            <a:ext cx="1810182" cy="181296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a:xfrm>
            <a:off x="427512" y="287979"/>
            <a:ext cx="7885215" cy="708560"/>
          </a:xfrm>
        </p:spPr>
        <p:txBody>
          <a:bodyPr>
            <a:normAutofit/>
          </a:bodyPr>
          <a:lstStyle/>
          <a:p>
            <a:r>
              <a:rPr kumimoji="1" lang="zh-CN" altLang="en-US" sz="2000" dirty="0" smtClean="0">
                <a:latin typeface="Microsoft YaHei Light" charset="-122"/>
                <a:ea typeface="Microsoft YaHei Light" charset="-122"/>
                <a:cs typeface="Microsoft YaHei Light" charset="-122"/>
              </a:rPr>
              <a:t>董师傅是一个算命师，当地人都说算得准，人称董半仙</a:t>
            </a:r>
            <a:endParaRPr kumimoji="1" lang="zh-CN" altLang="en-US" sz="2000" dirty="0">
              <a:latin typeface="Microsoft YaHei Light" charset="-122"/>
              <a:ea typeface="Microsoft YaHei Light" charset="-122"/>
              <a:cs typeface="Microsoft YaHei Light" charset="-122"/>
            </a:endParaRPr>
          </a:p>
        </p:txBody>
      </p:sp>
      <p:graphicFrame>
        <p:nvGraphicFramePr>
          <p:cNvPr id="7" name="表格 6"/>
          <p:cNvGraphicFramePr>
            <a:graphicFrameLocks noGrp="1"/>
          </p:cNvGraphicFramePr>
          <p:nvPr/>
        </p:nvGraphicFramePr>
        <p:xfrm>
          <a:off x="2826327" y="1158008"/>
          <a:ext cx="9120249" cy="3505200"/>
        </p:xfrm>
        <a:graphic>
          <a:graphicData uri="http://schemas.openxmlformats.org/drawingml/2006/table">
            <a:tbl>
              <a:tblPr firstRow="1" bandRow="1">
                <a:tableStyleId>{5C22544A-7EE6-4342-B048-85BDC9FD1C3A}</a:tableStyleId>
              </a:tblPr>
              <a:tblGrid>
                <a:gridCol w="1310244"/>
                <a:gridCol w="7810005"/>
              </a:tblGrid>
              <a:tr h="358966">
                <a:tc>
                  <a:txBody>
                    <a:bodyPr/>
                    <a:lstStyle/>
                    <a:p>
                      <a:r>
                        <a:rPr lang="zh-CN" altLang="en-US" dirty="0" smtClean="0">
                          <a:solidFill>
                            <a:schemeClr val="tx1"/>
                          </a:solidFill>
                          <a:latin typeface="Microsoft YaHei" charset="-122"/>
                          <a:ea typeface="Microsoft YaHei" charset="-122"/>
                          <a:cs typeface="Microsoft YaHei" charset="-122"/>
                        </a:rPr>
                        <a:t>董师傅的技能</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solidFill>
                            <a:schemeClr val="tx1"/>
                          </a:solidFill>
                          <a:latin typeface="Microsoft YaHei" charset="-122"/>
                          <a:ea typeface="Microsoft YaHei" charset="-122"/>
                          <a:cs typeface="Microsoft YaHei" charset="-122"/>
                        </a:rPr>
                        <a:t> 技能的内容</a:t>
                      </a:r>
                      <a:endParaRPr lang="zh-CN" altLang="en-US"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八字</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Microsoft YaHei" charset="-122"/>
                          <a:ea typeface="Microsoft YaHei" charset="-122"/>
                          <a:cs typeface="Microsoft YaHei" charset="-122"/>
                        </a:rPr>
                        <a:t>将人们出生时的干支八字用来论断人事祸福</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相术</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Microsoft YaHei" charset="-122"/>
                          <a:ea typeface="Microsoft YaHei" charset="-122"/>
                          <a:cs typeface="Microsoft YaHei" charset="-122"/>
                        </a:rPr>
                        <a:t>指对人的神态，气质，面目，身体部位等的观察来预测祸福吉凶和各种事务</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占星</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Microsoft YaHei" charset="-122"/>
                          <a:ea typeface="Microsoft YaHei" charset="-122"/>
                          <a:cs typeface="Microsoft YaHei" charset="-122"/>
                        </a:rPr>
                        <a:t>在中国被称为七政四余，昭示国家的安危，君主的祸福，天下安定与否</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测字</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Microsoft YaHei" charset="-122"/>
                          <a:ea typeface="Microsoft YaHei" charset="-122"/>
                          <a:cs typeface="Microsoft YaHei" charset="-122"/>
                        </a:rPr>
                        <a:t>占卜师利用来问事者报上的汉字，测算问题的吉凶</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占梦</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Microsoft YaHei" charset="-122"/>
                          <a:ea typeface="Microsoft YaHei" charset="-122"/>
                          <a:cs typeface="Microsoft YaHei" charset="-122"/>
                        </a:rPr>
                        <a:t>依据梦里的情况，借用自然或其他的人事进行类比，得出一些预测结果</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八卦预测</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solidFill>
                            <a:schemeClr val="tx1"/>
                          </a:solidFill>
                          <a:latin typeface="Microsoft YaHei" charset="-122"/>
                          <a:ea typeface="Microsoft YaHei" charset="-122"/>
                          <a:cs typeface="Microsoft YaHei" charset="-122"/>
                        </a:rPr>
                        <a:t>通过各种起卦方式去预测具体的事</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zh-CN" altLang="en-US" dirty="0" smtClean="0">
                          <a:solidFill>
                            <a:schemeClr val="tx1"/>
                          </a:solidFill>
                          <a:latin typeface="Microsoft YaHei" charset="-122"/>
                          <a:ea typeface="Microsoft YaHei" charset="-122"/>
                          <a:cs typeface="Microsoft YaHei" charset="-122"/>
                        </a:rPr>
                        <a:t>风水</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latin typeface="Microsoft YaHei" charset="-122"/>
                          <a:ea typeface="Microsoft YaHei" charset="-122"/>
                          <a:cs typeface="Microsoft YaHei" charset="-122"/>
                        </a:rPr>
                        <a:t>即临场校察地理的方法，叫地相，古代称勘舆术，目的是用来选择宫殿、村落选址、墓地建设等方法</a:t>
                      </a:r>
                      <a:endParaRPr lang="zh-CN" altLang="en-US"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551835" y="4682797"/>
            <a:ext cx="5552083" cy="1754326"/>
          </a:xfrm>
          <a:prstGeom prst="rect">
            <a:avLst/>
          </a:prstGeom>
        </p:spPr>
        <p:txBody>
          <a:bodyPr wrap="square">
            <a:spAutoFit/>
          </a:bodyPr>
          <a:lstStyle/>
          <a:p>
            <a:pPr marL="0" lvl="2"/>
            <a:r>
              <a:rPr kumimoji="1" lang="zh-CN" altLang="en-US" b="1" dirty="0" smtClean="0">
                <a:latin typeface="Microsoft YaHei Light" charset="-122"/>
                <a:ea typeface="Microsoft YaHei Light" charset="-122"/>
                <a:cs typeface="Microsoft YaHei Light" charset="-122"/>
              </a:rPr>
              <a:t>他的客户</a:t>
            </a:r>
            <a:r>
              <a:rPr kumimoji="1" lang="en-US" altLang="zh-CN" b="1" dirty="0" smtClean="0">
                <a:latin typeface="Microsoft YaHei Light" charset="-122"/>
                <a:ea typeface="Microsoft YaHei Light" charset="-122"/>
                <a:cs typeface="Microsoft YaHei Light" charset="-122"/>
              </a:rPr>
              <a:t>75%</a:t>
            </a:r>
            <a:r>
              <a:rPr kumimoji="1" lang="zh-CN" altLang="en-US" b="1" dirty="0" smtClean="0">
                <a:latin typeface="Microsoft YaHei Light" charset="-122"/>
                <a:ea typeface="Microsoft YaHei Light" charset="-122"/>
                <a:cs typeface="Microsoft YaHei Light" charset="-122"/>
              </a:rPr>
              <a:t>以上问事、祈福保平安</a:t>
            </a:r>
            <a:endParaRPr kumimoji="1" lang="en-US" altLang="zh-CN" b="1" dirty="0" smtClean="0">
              <a:latin typeface="Microsoft YaHei Light" charset="-122"/>
              <a:ea typeface="Microsoft YaHei Light" charset="-122"/>
              <a:cs typeface="Microsoft YaHei Light" charset="-122"/>
            </a:endParaRPr>
          </a:p>
          <a:p>
            <a:pPr marL="0" lvl="2"/>
            <a:endParaRPr kumimoji="1" lang="en-US" altLang="zh-CN" dirty="0" smtClean="0">
              <a:latin typeface="Microsoft YaHei Light" charset="-122"/>
              <a:ea typeface="Microsoft YaHei Light" charset="-122"/>
              <a:cs typeface="Microsoft YaHei Light" charset="-122"/>
            </a:endParaRPr>
          </a:p>
          <a:p>
            <a:pPr marL="0" lvl="2"/>
            <a:r>
              <a:rPr lang="zh-CN" altLang="en-US" dirty="0" smtClean="0"/>
              <a:t>他每次算命的基本程序是：</a:t>
            </a:r>
            <a:endParaRPr lang="en-US" altLang="zh-CN" dirty="0" smtClean="0"/>
          </a:p>
          <a:p>
            <a:pPr marL="0" lvl="2"/>
            <a:r>
              <a:rPr lang="en-US" altLang="zh-CN" dirty="0" smtClean="0"/>
              <a:t>1</a:t>
            </a:r>
            <a:r>
              <a:rPr lang="zh-CN" altLang="en-US" dirty="0" smtClean="0"/>
              <a:t> 解释客户问题的成因（运势、风水、占星）</a:t>
            </a:r>
            <a:endParaRPr lang="en-US" altLang="zh-CN" dirty="0" smtClean="0"/>
          </a:p>
          <a:p>
            <a:pPr marL="0" lvl="2"/>
            <a:r>
              <a:rPr lang="en-US" altLang="zh-CN" dirty="0" smtClean="0"/>
              <a:t>2</a:t>
            </a:r>
            <a:r>
              <a:rPr lang="zh-CN" altLang="en-US" dirty="0" smtClean="0"/>
              <a:t> 协助问题的解决</a:t>
            </a:r>
            <a:endParaRPr lang="en-US" altLang="zh-CN" dirty="0" smtClean="0"/>
          </a:p>
          <a:p>
            <a:pPr marL="0" lvl="2"/>
            <a:r>
              <a:rPr lang="en-US" altLang="zh-CN" dirty="0" smtClean="0"/>
              <a:t>3</a:t>
            </a:r>
            <a:r>
              <a:rPr lang="zh-CN" altLang="en-US" dirty="0" smtClean="0"/>
              <a:t> 对求测的人进行心理安慰和疏导</a:t>
            </a:r>
            <a:endParaRPr lang="zh-CN" altLang="en-US" dirty="0"/>
          </a:p>
        </p:txBody>
      </p:sp>
      <p:sp>
        <p:nvSpPr>
          <p:cNvPr id="9" name="矩形 8"/>
          <p:cNvSpPr/>
          <p:nvPr/>
        </p:nvSpPr>
        <p:spPr>
          <a:xfrm>
            <a:off x="6522896" y="4663208"/>
            <a:ext cx="4339650" cy="1338828"/>
          </a:xfrm>
          <a:prstGeom prst="rect">
            <a:avLst/>
          </a:prstGeom>
        </p:spPr>
        <p:txBody>
          <a:bodyPr wrap="none">
            <a:spAutoFit/>
          </a:bodyPr>
          <a:lstStyle/>
          <a:p>
            <a:pPr lvl="1">
              <a:lnSpc>
                <a:spcPct val="150000"/>
              </a:lnSpc>
            </a:pPr>
            <a:r>
              <a:rPr lang="zh-CN" altLang="en-US" b="1" dirty="0"/>
              <a:t>盈利的</a:t>
            </a:r>
            <a:r>
              <a:rPr lang="zh-CN" altLang="en-US" b="1" dirty="0" smtClean="0"/>
              <a:t>方式：</a:t>
            </a:r>
            <a:endParaRPr lang="en-US" altLang="zh-CN" b="1" dirty="0" smtClean="0"/>
          </a:p>
          <a:p>
            <a:pPr lvl="1">
              <a:lnSpc>
                <a:spcPct val="150000"/>
              </a:lnSpc>
            </a:pPr>
            <a:r>
              <a:rPr lang="en-US" altLang="zh-CN" b="1" dirty="0"/>
              <a:t>	</a:t>
            </a:r>
            <a:r>
              <a:rPr lang="zh-CN" altLang="en-US" b="1" dirty="0" smtClean="0"/>
              <a:t>算命服务费</a:t>
            </a:r>
            <a:endParaRPr lang="en-US" altLang="zh-CN" b="1" dirty="0" smtClean="0"/>
          </a:p>
          <a:p>
            <a:pPr lvl="1">
              <a:lnSpc>
                <a:spcPct val="150000"/>
              </a:lnSpc>
            </a:pPr>
            <a:r>
              <a:rPr lang="en-US" altLang="zh-CN" b="1" dirty="0"/>
              <a:t>	</a:t>
            </a:r>
            <a:r>
              <a:rPr lang="zh-CN" altLang="en-US" b="1" dirty="0" smtClean="0"/>
              <a:t>周边衍生品（</a:t>
            </a:r>
            <a:r>
              <a:rPr lang="zh-CN" altLang="en-US" b="1" dirty="0"/>
              <a:t>符咒、风水物品）</a:t>
            </a:r>
            <a:endParaRPr lang="zh-CN" alt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487" y="264177"/>
            <a:ext cx="5161547" cy="665747"/>
          </a:xfrm>
        </p:spPr>
        <p:txBody>
          <a:bodyPr>
            <a:normAutofit/>
          </a:bodyPr>
          <a:lstStyle/>
          <a:p>
            <a:r>
              <a:rPr kumimoji="1" lang="zh-CN" altLang="en-US" sz="2000" dirty="0" smtClean="0">
                <a:latin typeface="Microsoft YaHei" charset="-122"/>
                <a:ea typeface="Microsoft YaHei" charset="-122"/>
                <a:cs typeface="Microsoft YaHei" charset="-122"/>
              </a:rPr>
              <a:t>某天，董师傅观星时观到一种奇怪的天象</a:t>
            </a:r>
            <a:endParaRPr kumimoji="1" lang="zh-CN" altLang="en-US" sz="2000" dirty="0">
              <a:latin typeface="Microsoft YaHei" charset="-122"/>
              <a:ea typeface="Microsoft YaHei" charset="-122"/>
              <a:cs typeface="Microsoft YaHei" charset="-122"/>
            </a:endParaRPr>
          </a:p>
        </p:txBody>
      </p:sp>
      <p:pic>
        <p:nvPicPr>
          <p:cNvPr id="3074" name="Picture 2" descr="aptur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487" y="914400"/>
            <a:ext cx="2941608" cy="20213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142487" y="3084795"/>
            <a:ext cx="5198887" cy="665747"/>
          </a:xfrm>
          <a:prstGeom prst="rect">
            <a:avLst/>
          </a:prstGeom>
          <a:effectLst/>
        </p:spPr>
        <p:txBody>
          <a:bodyPr vert="horz" lIns="91440" tIns="45720" rIns="91440" bIns="45720" rtlCol="0" anchor="ctr">
            <a:normAutofit fontScale="6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t>穿越到了</a:t>
            </a:r>
            <a:r>
              <a:rPr kumimoji="1" lang="en-US" altLang="zh-CN" dirty="0" smtClean="0"/>
              <a:t>2019</a:t>
            </a:r>
            <a:r>
              <a:rPr kumimoji="1" lang="zh-CN" altLang="en-US" dirty="0" smtClean="0"/>
              <a:t>年某一天，遇见了被某东裁员的程序员小明</a:t>
            </a:r>
            <a:endParaRPr kumimoji="1" lang="zh-CN" altLang="en-US" dirty="0"/>
          </a:p>
        </p:txBody>
      </p:sp>
      <p:pic>
        <p:nvPicPr>
          <p:cNvPr id="7" name="图片 6"/>
          <p:cNvPicPr>
            <a:picLocks noChangeAspect="1"/>
          </p:cNvPicPr>
          <p:nvPr/>
        </p:nvPicPr>
        <p:blipFill>
          <a:blip r:embed="rId2"/>
          <a:stretch>
            <a:fillRect/>
          </a:stretch>
        </p:blipFill>
        <p:spPr>
          <a:xfrm>
            <a:off x="2800470" y="3652593"/>
            <a:ext cx="2382933" cy="2907014"/>
          </a:xfrm>
          <a:prstGeom prst="rect">
            <a:avLst/>
          </a:prstGeom>
        </p:spPr>
      </p:pic>
      <p:pic>
        <p:nvPicPr>
          <p:cNvPr id="10" name="Picture 2" descr="¸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53" y="889819"/>
            <a:ext cx="1956650" cy="20458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800470" y="4024463"/>
            <a:ext cx="709863" cy="369332"/>
          </a:xfrm>
          <a:prstGeom prst="rect">
            <a:avLst/>
          </a:prstGeom>
          <a:noFill/>
        </p:spPr>
        <p:txBody>
          <a:bodyPr wrap="square" rtlCol="0">
            <a:spAutoFit/>
          </a:bodyPr>
          <a:lstStyle/>
          <a:p>
            <a:r>
              <a:rPr kumimoji="1" lang="zh-CN" altLang="en-US" smtClean="0">
                <a:solidFill>
                  <a:schemeClr val="bg1"/>
                </a:solidFill>
              </a:rPr>
              <a:t>抑郁</a:t>
            </a:r>
            <a:endParaRPr kumimoji="1" lang="zh-CN" altLang="en-US">
              <a:solidFill>
                <a:schemeClr val="bg1"/>
              </a:solidFill>
            </a:endParaRPr>
          </a:p>
        </p:txBody>
      </p:sp>
      <p:sp>
        <p:nvSpPr>
          <p:cNvPr id="12" name="文本框 11"/>
          <p:cNvSpPr txBox="1"/>
          <p:nvPr/>
        </p:nvSpPr>
        <p:spPr>
          <a:xfrm>
            <a:off x="4536305" y="4453662"/>
            <a:ext cx="709863" cy="369332"/>
          </a:xfrm>
          <a:prstGeom prst="rect">
            <a:avLst/>
          </a:prstGeom>
          <a:noFill/>
        </p:spPr>
        <p:txBody>
          <a:bodyPr wrap="square" rtlCol="0">
            <a:spAutoFit/>
          </a:bodyPr>
          <a:lstStyle/>
          <a:p>
            <a:r>
              <a:rPr kumimoji="1" lang="zh-CN" altLang="en-US" dirty="0" smtClean="0">
                <a:solidFill>
                  <a:schemeClr val="bg1"/>
                </a:solidFill>
              </a:rPr>
              <a:t>焦虑</a:t>
            </a:r>
            <a:endParaRPr kumimoji="1" lang="zh-CN" altLang="en-US" dirty="0">
              <a:solidFill>
                <a:schemeClr val="bg1"/>
              </a:solidFill>
            </a:endParaRPr>
          </a:p>
        </p:txBody>
      </p:sp>
      <p:sp>
        <p:nvSpPr>
          <p:cNvPr id="13" name="文本框 12"/>
          <p:cNvSpPr txBox="1"/>
          <p:nvPr/>
        </p:nvSpPr>
        <p:spPr>
          <a:xfrm>
            <a:off x="13878427" y="3588143"/>
            <a:ext cx="709863" cy="369332"/>
          </a:xfrm>
          <a:prstGeom prst="rect">
            <a:avLst/>
          </a:prstGeom>
          <a:noFill/>
        </p:spPr>
        <p:txBody>
          <a:bodyPr wrap="square" rtlCol="0">
            <a:spAutoFit/>
          </a:bodyPr>
          <a:lstStyle/>
          <a:p>
            <a:r>
              <a:rPr kumimoji="1" lang="zh-CN" altLang="en-US" smtClean="0">
                <a:solidFill>
                  <a:schemeClr val="bg1"/>
                </a:solidFill>
              </a:rPr>
              <a:t>焦虑</a:t>
            </a:r>
            <a:endParaRPr kumimoji="1" lang="zh-CN" altLang="en-US">
              <a:solidFill>
                <a:schemeClr val="bg1"/>
              </a:solidFill>
            </a:endParaRPr>
          </a:p>
        </p:txBody>
      </p:sp>
      <p:sp>
        <p:nvSpPr>
          <p:cNvPr id="14" name="文本框 13"/>
          <p:cNvSpPr txBox="1"/>
          <p:nvPr/>
        </p:nvSpPr>
        <p:spPr>
          <a:xfrm>
            <a:off x="4536306" y="3839797"/>
            <a:ext cx="709863" cy="369332"/>
          </a:xfrm>
          <a:prstGeom prst="rect">
            <a:avLst/>
          </a:prstGeom>
          <a:noFill/>
        </p:spPr>
        <p:txBody>
          <a:bodyPr wrap="square" rtlCol="0">
            <a:spAutoFit/>
          </a:bodyPr>
          <a:lstStyle/>
          <a:p>
            <a:r>
              <a:rPr kumimoji="1" lang="zh-CN" altLang="en-US" dirty="0" smtClean="0">
                <a:solidFill>
                  <a:schemeClr val="bg1"/>
                </a:solidFill>
              </a:rPr>
              <a:t>迷茫</a:t>
            </a:r>
            <a:endParaRPr kumimoji="1" lang="zh-CN" altLang="en-US" dirty="0">
              <a:solidFill>
                <a:schemeClr val="bg1"/>
              </a:solidFill>
            </a:endParaRPr>
          </a:p>
        </p:txBody>
      </p:sp>
      <p:sp>
        <p:nvSpPr>
          <p:cNvPr id="15" name="AutoShape 6" descr="å«å¦âçå¾çæç´¢ç»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084" name="Picture 12" descr="å«å¦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045" y="2686774"/>
            <a:ext cx="4410075" cy="3533775"/>
          </a:xfrm>
          <a:prstGeom prst="rect">
            <a:avLst/>
          </a:prstGeom>
          <a:noFill/>
          <a:extLst>
            <a:ext uri="{909E8E84-426E-40DD-AFC4-6F175D3DCCD1}">
              <a14:hiddenFill xmlns:a14="http://schemas.microsoft.com/office/drawing/2010/main">
                <a:solidFill>
                  <a:srgbClr val="FFFFFF"/>
                </a:solidFill>
              </a14:hiddenFill>
            </a:ext>
          </a:extLst>
        </p:spPr>
      </p:pic>
      <p:sp>
        <p:nvSpPr>
          <p:cNvPr id="20" name="标题 1"/>
          <p:cNvSpPr txBox="1"/>
          <p:nvPr/>
        </p:nvSpPr>
        <p:spPr>
          <a:xfrm>
            <a:off x="5700713" y="889819"/>
            <a:ext cx="5628600" cy="1018672"/>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70000"/>
              </a:lnSpc>
            </a:pPr>
            <a:r>
              <a:rPr kumimoji="1" lang="zh-CN" altLang="en-US" sz="1800" dirty="0" smtClean="0">
                <a:latin typeface="Microsoft YaHei" charset="-122"/>
                <a:ea typeface="Microsoft YaHei" charset="-122"/>
                <a:cs typeface="Microsoft YaHei" charset="-122"/>
              </a:rPr>
              <a:t>董师傅一看小明，就知道小明是他的精准用户，说他最近事业有波折，顺便给他算命一卦，这让小明五体投地，直呼太准了，刚好董师傅人生地不熟，小明就收留了董师傅</a:t>
            </a:r>
            <a:endParaRPr kumimoji="1" lang="zh-CN" altLang="en-US" sz="1800"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公司所在地"/>
          <p:cNvPicPr>
            <a:picLocks noChangeAspect="1"/>
          </p:cNvPicPr>
          <p:nvPr/>
        </p:nvPicPr>
        <p:blipFill rotWithShape="1">
          <a:blip r:embed="rId1"/>
          <a:srcRect l="25141" t="9760" r="25357" b="11171"/>
          <a:stretch>
            <a:fillRect/>
          </a:stretch>
        </p:blipFill>
        <p:spPr>
          <a:xfrm>
            <a:off x="6838005" y="1600198"/>
            <a:ext cx="4306779" cy="4063546"/>
          </a:xfrm>
          <a:prstGeom prst="rect">
            <a:avLst/>
          </a:prstGeom>
        </p:spPr>
      </p:pic>
      <p:pic>
        <p:nvPicPr>
          <p:cNvPr id="6" name="图片 5" descr="成立年份统计"/>
          <p:cNvPicPr>
            <a:picLocks noChangeAspect="1"/>
          </p:cNvPicPr>
          <p:nvPr/>
        </p:nvPicPr>
        <p:blipFill>
          <a:blip r:embed="rId2"/>
          <a:stretch>
            <a:fillRect/>
          </a:stretch>
        </p:blipFill>
        <p:spPr>
          <a:xfrm>
            <a:off x="1130268" y="947055"/>
            <a:ext cx="5139902" cy="2307969"/>
          </a:xfrm>
          <a:prstGeom prst="rect">
            <a:avLst/>
          </a:prstGeom>
        </p:spPr>
      </p:pic>
      <p:sp>
        <p:nvSpPr>
          <p:cNvPr id="7" name="矩形 6"/>
          <p:cNvSpPr/>
          <p:nvPr/>
        </p:nvSpPr>
        <p:spPr>
          <a:xfrm>
            <a:off x="673070" y="300724"/>
            <a:ext cx="9795251" cy="646331"/>
          </a:xfrm>
          <a:prstGeom prst="rect">
            <a:avLst/>
          </a:prstGeom>
        </p:spPr>
        <p:txBody>
          <a:bodyPr wrap="square">
            <a:spAutoFit/>
          </a:bodyPr>
          <a:lstStyle/>
          <a:p>
            <a:r>
              <a:rPr kumimoji="1" lang="zh-CN" altLang="en-US" dirty="0">
                <a:latin typeface="Microsoft YaHei" charset="-122"/>
                <a:ea typeface="Microsoft YaHei" charset="-122"/>
                <a:cs typeface="Microsoft YaHei" charset="-122"/>
              </a:rPr>
              <a:t>小明第一次觉得算命很新鲜，感觉一切都有互联网</a:t>
            </a:r>
            <a:r>
              <a:rPr kumimoji="1" lang="en-US" altLang="zh-CN" dirty="0">
                <a:latin typeface="Microsoft YaHei" charset="-122"/>
                <a:ea typeface="Microsoft YaHei" charset="-122"/>
                <a:cs typeface="Microsoft YaHei" charset="-122"/>
              </a:rPr>
              <a:t>+</a:t>
            </a:r>
            <a:r>
              <a:rPr kumimoji="1" lang="zh-CN" altLang="en-US" dirty="0">
                <a:latin typeface="Microsoft YaHei" charset="-122"/>
                <a:ea typeface="Microsoft YaHei" charset="-122"/>
                <a:cs typeface="Microsoft YaHei" charset="-122"/>
              </a:rPr>
              <a:t>，算命应该也有，一上网查发现有网上果然有很多算命</a:t>
            </a:r>
            <a:r>
              <a:rPr kumimoji="1" lang="zh-CN" altLang="en-US" dirty="0" smtClean="0">
                <a:latin typeface="Microsoft YaHei" charset="-122"/>
                <a:ea typeface="Microsoft YaHei" charset="-122"/>
                <a:cs typeface="Microsoft YaHei" charset="-122"/>
              </a:rPr>
              <a:t>公司</a:t>
            </a:r>
            <a:endParaRPr lang="zh-CN" altLang="en-US" dirty="0"/>
          </a:p>
        </p:txBody>
      </p:sp>
      <p:pic>
        <p:nvPicPr>
          <p:cNvPr id="8" name="图片 7"/>
          <p:cNvPicPr>
            <a:picLocks noChangeAspect="1"/>
          </p:cNvPicPr>
          <p:nvPr/>
        </p:nvPicPr>
        <p:blipFill>
          <a:blip r:embed="rId3"/>
          <a:stretch>
            <a:fillRect/>
          </a:stretch>
        </p:blipFill>
        <p:spPr>
          <a:xfrm>
            <a:off x="1294476" y="3385262"/>
            <a:ext cx="4811485" cy="33745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2486" y="264177"/>
            <a:ext cx="9353295" cy="665747"/>
          </a:xfrm>
        </p:spPr>
        <p:txBody>
          <a:bodyPr>
            <a:noAutofit/>
          </a:bodyPr>
          <a:lstStyle/>
          <a:p>
            <a:r>
              <a:rPr kumimoji="1" lang="zh-CN" altLang="en-US" sz="2000" dirty="0" smtClean="0">
                <a:latin typeface="Microsoft YaHei" charset="-122"/>
                <a:ea typeface="Microsoft YaHei" charset="-122"/>
                <a:cs typeface="Microsoft YaHei" charset="-122"/>
              </a:rPr>
              <a:t>综合考虑，小明觉得董师傅最适合去平台型公司谋生</a:t>
            </a:r>
            <a:endParaRPr kumimoji="1" lang="zh-CN" altLang="en-US" sz="2000" dirty="0">
              <a:latin typeface="Microsoft YaHei" charset="-122"/>
              <a:ea typeface="Microsoft YaHei" charset="-122"/>
              <a:cs typeface="Microsoft YaHei" charset="-122"/>
            </a:endParaRPr>
          </a:p>
        </p:txBody>
      </p:sp>
      <p:sp>
        <p:nvSpPr>
          <p:cNvPr id="10" name="矩形 9"/>
          <p:cNvSpPr/>
          <p:nvPr/>
        </p:nvSpPr>
        <p:spPr>
          <a:xfrm>
            <a:off x="457199" y="2382253"/>
            <a:ext cx="1649393"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平台型</a:t>
            </a:r>
            <a:endParaRPr kumimoji="1" lang="en-US" altLang="zh-CN" dirty="0" smtClean="0">
              <a:latin typeface="Microsoft YaHei" charset="-122"/>
              <a:ea typeface="Microsoft YaHei" charset="-122"/>
              <a:cs typeface="Microsoft YaHei" charset="-122"/>
            </a:endParaRPr>
          </a:p>
          <a:p>
            <a:pPr algn="ctr"/>
            <a:r>
              <a:rPr lang="en-US" altLang="zh-CN" dirty="0" smtClean="0">
                <a:latin typeface="Microsoft YaHei" charset="-122"/>
                <a:ea typeface="Microsoft YaHei" charset="-122"/>
                <a:cs typeface="Microsoft YaHei" charset="-122"/>
              </a:rPr>
              <a:t>68.4%</a:t>
            </a:r>
            <a:endParaRPr lang="zh-CN" altLang="en-US" dirty="0">
              <a:latin typeface="Microsoft YaHei" charset="-122"/>
              <a:ea typeface="Microsoft YaHei" charset="-122"/>
              <a:cs typeface="Microsoft YaHei" charset="-122"/>
            </a:endParaRPr>
          </a:p>
        </p:txBody>
      </p:sp>
      <p:sp>
        <p:nvSpPr>
          <p:cNvPr id="11" name="矩形 10"/>
          <p:cNvSpPr/>
          <p:nvPr/>
        </p:nvSpPr>
        <p:spPr>
          <a:xfrm>
            <a:off x="457198" y="3773907"/>
            <a:ext cx="164939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泛娱乐型</a:t>
            </a:r>
            <a:endParaRPr kumimoji="1" lang="en-US" altLang="zh-CN" dirty="0" smtClean="0">
              <a:latin typeface="Microsoft YaHei" charset="-122"/>
              <a:ea typeface="Microsoft YaHei" charset="-122"/>
              <a:cs typeface="Microsoft YaHei" charset="-122"/>
            </a:endParaRPr>
          </a:p>
          <a:p>
            <a:pPr algn="ctr"/>
            <a:r>
              <a:rPr kumimoji="1" lang="en-US" altLang="zh-CN" dirty="0" smtClean="0">
                <a:latin typeface="Microsoft YaHei" charset="-122"/>
                <a:ea typeface="Microsoft YaHei" charset="-122"/>
                <a:cs typeface="Microsoft YaHei" charset="-122"/>
              </a:rPr>
              <a:t>10%</a:t>
            </a:r>
            <a:endParaRPr kumimoji="1" lang="zh-CN" altLang="en-US" dirty="0">
              <a:latin typeface="Microsoft YaHei" charset="-122"/>
              <a:ea typeface="Microsoft YaHei" charset="-122"/>
              <a:cs typeface="Microsoft YaHei" charset="-122"/>
            </a:endParaRPr>
          </a:p>
        </p:txBody>
      </p:sp>
      <p:sp>
        <p:nvSpPr>
          <p:cNvPr id="12" name="矩形 11"/>
          <p:cNvSpPr/>
          <p:nvPr/>
        </p:nvSpPr>
        <p:spPr>
          <a:xfrm>
            <a:off x="457196" y="5213687"/>
            <a:ext cx="1649395"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技术型</a:t>
            </a:r>
            <a:r>
              <a:rPr kumimoji="1" lang="en-US" altLang="zh-CN" dirty="0" smtClean="0">
                <a:latin typeface="Microsoft YaHei" charset="-122"/>
                <a:ea typeface="Microsoft YaHei" charset="-122"/>
                <a:cs typeface="Microsoft YaHei" charset="-122"/>
              </a:rPr>
              <a:t>App</a:t>
            </a:r>
            <a:endParaRPr kumimoji="1" lang="en-US" altLang="zh-CN" dirty="0" smtClean="0">
              <a:latin typeface="Microsoft YaHei" charset="-122"/>
              <a:ea typeface="Microsoft YaHei" charset="-122"/>
              <a:cs typeface="Microsoft YaHei" charset="-122"/>
            </a:endParaRPr>
          </a:p>
          <a:p>
            <a:pPr algn="ctr"/>
            <a:r>
              <a:rPr kumimoji="1" lang="en-US" altLang="zh-CN" dirty="0" smtClean="0">
                <a:latin typeface="Microsoft YaHei" charset="-122"/>
                <a:ea typeface="Microsoft YaHei" charset="-122"/>
                <a:cs typeface="Microsoft YaHei" charset="-122"/>
              </a:rPr>
              <a:t>9.2%</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2757237" y="2382253"/>
            <a:ext cx="200284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咨询服务费、抽佣、线下培训</a:t>
            </a:r>
            <a:endParaRPr kumimoji="1" lang="zh-CN" altLang="en-US" dirty="0">
              <a:latin typeface="Microsoft YaHei" charset="-122"/>
              <a:ea typeface="Microsoft YaHei" charset="-122"/>
              <a:cs typeface="Microsoft YaHei" charset="-122"/>
            </a:endParaRPr>
          </a:p>
        </p:txBody>
      </p:sp>
      <p:sp>
        <p:nvSpPr>
          <p:cNvPr id="18" name="矩形 17"/>
          <p:cNvSpPr/>
          <p:nvPr/>
        </p:nvSpPr>
        <p:spPr>
          <a:xfrm>
            <a:off x="2759530" y="3773907"/>
            <a:ext cx="200284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广告、周边、知识付费、内容</a:t>
            </a:r>
            <a:r>
              <a:rPr kumimoji="1" lang="en-US" altLang="zh-CN" dirty="0" smtClean="0">
                <a:latin typeface="Microsoft YaHei" charset="-122"/>
                <a:ea typeface="Microsoft YaHei" charset="-122"/>
                <a:cs typeface="Microsoft YaHei" charset="-122"/>
              </a:rPr>
              <a:t>IP</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2759530" y="5165561"/>
            <a:ext cx="2002844" cy="7579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产品收费</a:t>
            </a:r>
            <a:endParaRPr kumimoji="1" lang="zh-CN" altLang="en-US" dirty="0">
              <a:latin typeface="Microsoft YaHei" charset="-122"/>
              <a:ea typeface="Microsoft YaHei" charset="-122"/>
              <a:cs typeface="Microsoft YaHei" charset="-122"/>
            </a:endParaRPr>
          </a:p>
        </p:txBody>
      </p:sp>
      <p:sp>
        <p:nvSpPr>
          <p:cNvPr id="20" name="矩形 19"/>
          <p:cNvSpPr/>
          <p:nvPr/>
        </p:nvSpPr>
        <p:spPr>
          <a:xfrm>
            <a:off x="3170908" y="1997470"/>
            <a:ext cx="1107996"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盈利模式</a:t>
            </a:r>
            <a:endParaRPr lang="zh-CN" altLang="en-US" dirty="0">
              <a:latin typeface="Microsoft YaHei" charset="-122"/>
              <a:ea typeface="Microsoft YaHei" charset="-122"/>
              <a:cs typeface="Microsoft YaHei" charset="-122"/>
            </a:endParaRPr>
          </a:p>
        </p:txBody>
      </p:sp>
      <p:sp>
        <p:nvSpPr>
          <p:cNvPr id="21" name="矩形 20"/>
          <p:cNvSpPr/>
          <p:nvPr/>
        </p:nvSpPr>
        <p:spPr>
          <a:xfrm>
            <a:off x="5310905" y="1982583"/>
            <a:ext cx="1800493"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核心的控制指数</a:t>
            </a:r>
            <a:endParaRPr lang="zh-CN" altLang="en-US" dirty="0">
              <a:latin typeface="Microsoft YaHei" charset="-122"/>
              <a:ea typeface="Microsoft YaHei" charset="-122"/>
              <a:cs typeface="Microsoft YaHei" charset="-122"/>
            </a:endParaRPr>
          </a:p>
        </p:txBody>
      </p:sp>
      <p:sp>
        <p:nvSpPr>
          <p:cNvPr id="22" name="矩形 21"/>
          <p:cNvSpPr/>
          <p:nvPr/>
        </p:nvSpPr>
        <p:spPr>
          <a:xfrm>
            <a:off x="4910971" y="2351915"/>
            <a:ext cx="283249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对算命师的吸引力和平台的流量</a:t>
            </a:r>
            <a:endParaRPr kumimoji="1" lang="zh-CN" altLang="en-US" dirty="0">
              <a:latin typeface="Microsoft YaHei" charset="-122"/>
              <a:ea typeface="Microsoft YaHei" charset="-122"/>
              <a:cs typeface="Microsoft YaHei" charset="-122"/>
            </a:endParaRPr>
          </a:p>
        </p:txBody>
      </p:sp>
      <p:sp>
        <p:nvSpPr>
          <p:cNvPr id="23" name="矩形 22"/>
          <p:cNvSpPr/>
          <p:nvPr/>
        </p:nvSpPr>
        <p:spPr>
          <a:xfrm>
            <a:off x="4910970" y="3773906"/>
            <a:ext cx="283249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内容的质量和传播运营</a:t>
            </a:r>
            <a:endParaRPr kumimoji="1" lang="zh-CN" altLang="en-US" dirty="0">
              <a:latin typeface="Microsoft YaHei" charset="-122"/>
              <a:ea typeface="Microsoft YaHei" charset="-122"/>
              <a:cs typeface="Microsoft YaHei" charset="-122"/>
            </a:endParaRPr>
          </a:p>
        </p:txBody>
      </p:sp>
      <p:sp>
        <p:nvSpPr>
          <p:cNvPr id="24" name="矩形 23"/>
          <p:cNvSpPr/>
          <p:nvPr/>
        </p:nvSpPr>
        <p:spPr>
          <a:xfrm>
            <a:off x="4910969" y="5195897"/>
            <a:ext cx="2832494" cy="709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线下算法线上化的准确度</a:t>
            </a:r>
            <a:endParaRPr kumimoji="1" lang="zh-CN" altLang="en-US" dirty="0">
              <a:latin typeface="Microsoft YaHei" charset="-122"/>
              <a:ea typeface="Microsoft YaHei" charset="-122"/>
              <a:cs typeface="Microsoft YaHei" charset="-122"/>
            </a:endParaRPr>
          </a:p>
        </p:txBody>
      </p:sp>
      <p:sp>
        <p:nvSpPr>
          <p:cNvPr id="26" name="矩形 25"/>
          <p:cNvSpPr/>
          <p:nvPr/>
        </p:nvSpPr>
        <p:spPr>
          <a:xfrm>
            <a:off x="8779737" y="1522134"/>
            <a:ext cx="1107996" cy="369332"/>
          </a:xfrm>
          <a:prstGeom prst="rect">
            <a:avLst/>
          </a:prstGeom>
        </p:spPr>
        <p:txBody>
          <a:bodyPr wrap="none">
            <a:spAutoFit/>
          </a:bodyPr>
          <a:lstStyle/>
          <a:p>
            <a:r>
              <a:rPr lang="zh-CN" altLang="en-US" dirty="0" smtClean="0">
                <a:latin typeface="Microsoft YaHei" charset="-122"/>
                <a:ea typeface="Microsoft YaHei" charset="-122"/>
                <a:cs typeface="Microsoft YaHei" charset="-122"/>
              </a:rPr>
              <a:t>典型企业</a:t>
            </a:r>
            <a:endParaRPr lang="zh-CN" altLang="en-US" dirty="0">
              <a:latin typeface="Microsoft YaHei" charset="-122"/>
              <a:ea typeface="Microsoft YaHei" charset="-122"/>
              <a:cs typeface="Microsoft YaHei" charset="-122"/>
            </a:endParaRPr>
          </a:p>
        </p:txBody>
      </p:sp>
      <p:sp>
        <p:nvSpPr>
          <p:cNvPr id="3" name="AutoShape 4" descr="åéå¤§åâçå¾çæç´¢ç»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30" name="Picture 6" descr="åéå¤§å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64227" y="3577449"/>
            <a:ext cx="1107996" cy="110799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ç¥æ£å±âçå¾çæç´¢ç»æ"/>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2"/>
          <a:stretch>
            <a:fillRect/>
          </a:stretch>
        </p:blipFill>
        <p:spPr>
          <a:xfrm>
            <a:off x="9224772" y="3575858"/>
            <a:ext cx="1655432" cy="1109587"/>
          </a:xfrm>
          <a:prstGeom prst="rect">
            <a:avLst/>
          </a:prstGeom>
        </p:spPr>
      </p:pic>
      <p:sp>
        <p:nvSpPr>
          <p:cNvPr id="31" name="矩形 30"/>
          <p:cNvSpPr/>
          <p:nvPr/>
        </p:nvSpPr>
        <p:spPr>
          <a:xfrm>
            <a:off x="457196" y="1982583"/>
            <a:ext cx="1800493" cy="369332"/>
          </a:xfrm>
          <a:prstGeom prst="rect">
            <a:avLst/>
          </a:prstGeom>
        </p:spPr>
        <p:txBody>
          <a:bodyPr wrap="none">
            <a:spAutoFit/>
          </a:bodyPr>
          <a:lstStyle/>
          <a:p>
            <a:r>
              <a:rPr lang="zh-CN" altLang="en-US" smtClean="0">
                <a:latin typeface="Microsoft YaHei" charset="-122"/>
                <a:ea typeface="Microsoft YaHei" charset="-122"/>
                <a:cs typeface="Microsoft YaHei" charset="-122"/>
              </a:rPr>
              <a:t>网络算命三模式</a:t>
            </a:r>
            <a:endParaRPr lang="zh-CN" altLang="en-US" dirty="0">
              <a:latin typeface="Microsoft YaHei" charset="-122"/>
              <a:ea typeface="Microsoft YaHei" charset="-122"/>
              <a:cs typeface="Microsoft YaHei" charset="-122"/>
            </a:endParaRPr>
          </a:p>
        </p:txBody>
      </p:sp>
      <p:pic>
        <p:nvPicPr>
          <p:cNvPr id="1034" name="Picture 10" descr="å¸®å¸®æµ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106" y="2132954"/>
            <a:ext cx="928824" cy="9288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é«äººæ±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409" y="2111255"/>
            <a:ext cx="936487" cy="9364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5"/>
          <a:stretch>
            <a:fillRect/>
          </a:stretch>
        </p:blipFill>
        <p:spPr>
          <a:xfrm>
            <a:off x="7964227" y="4839130"/>
            <a:ext cx="1686400" cy="1281892"/>
          </a:xfrm>
          <a:prstGeom prst="rect">
            <a:avLst/>
          </a:prstGeom>
        </p:spPr>
      </p:pic>
      <p:pic>
        <p:nvPicPr>
          <p:cNvPr id="27" name="图片 26"/>
          <p:cNvPicPr>
            <a:picLocks noChangeAspect="1"/>
          </p:cNvPicPr>
          <p:nvPr/>
        </p:nvPicPr>
        <p:blipFill>
          <a:blip r:embed="rId6"/>
          <a:stretch>
            <a:fillRect/>
          </a:stretch>
        </p:blipFill>
        <p:spPr>
          <a:xfrm>
            <a:off x="9684652" y="4892096"/>
            <a:ext cx="1273357" cy="1195397"/>
          </a:xfrm>
          <a:prstGeom prst="rect">
            <a:avLst/>
          </a:prstGeom>
        </p:spPr>
      </p:pic>
      <p:pic>
        <p:nvPicPr>
          <p:cNvPr id="32" name="图片 31"/>
          <p:cNvPicPr>
            <a:picLocks noChangeAspect="1"/>
          </p:cNvPicPr>
          <p:nvPr/>
        </p:nvPicPr>
        <p:blipFill>
          <a:blip r:embed="rId7"/>
          <a:stretch>
            <a:fillRect/>
          </a:stretch>
        </p:blipFill>
        <p:spPr>
          <a:xfrm>
            <a:off x="10318375" y="2110556"/>
            <a:ext cx="1075610" cy="900892"/>
          </a:xfrm>
          <a:prstGeom prst="rect">
            <a:avLst/>
          </a:prstGeom>
        </p:spPr>
      </p:pic>
      <p:pic>
        <p:nvPicPr>
          <p:cNvPr id="25" name="图片 24"/>
          <p:cNvPicPr>
            <a:picLocks noChangeAspect="1"/>
          </p:cNvPicPr>
          <p:nvPr/>
        </p:nvPicPr>
        <p:blipFill>
          <a:blip r:embed="rId7"/>
          <a:stretch>
            <a:fillRect/>
          </a:stretch>
        </p:blipFill>
        <p:spPr>
          <a:xfrm>
            <a:off x="11008804" y="5022658"/>
            <a:ext cx="1075610" cy="90089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2487" y="264177"/>
            <a:ext cx="8809008" cy="665747"/>
          </a:xfrm>
        </p:spPr>
        <p:txBody>
          <a:bodyPr>
            <a:normAutofit/>
          </a:bodyPr>
          <a:lstStyle/>
          <a:p>
            <a:r>
              <a:rPr kumimoji="1" lang="zh-CN" altLang="en-US" sz="2000" dirty="0" smtClean="0">
                <a:latin typeface="Microsoft YaHei" charset="-122"/>
                <a:ea typeface="Microsoft YaHei" charset="-122"/>
                <a:cs typeface="Microsoft YaHei" charset="-122"/>
              </a:rPr>
              <a:t>董师傅平台受挫，以前语言特色用不上，被网友评价不准</a:t>
            </a:r>
            <a:endParaRPr kumimoji="1" lang="zh-CN" altLang="en-US" sz="20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1"/>
          <a:stretch>
            <a:fillRect/>
          </a:stretch>
        </p:blipFill>
        <p:spPr>
          <a:xfrm>
            <a:off x="540881" y="971884"/>
            <a:ext cx="6477139" cy="2847440"/>
          </a:xfrm>
          <a:prstGeom prst="rect">
            <a:avLst/>
          </a:prstGeom>
        </p:spPr>
      </p:pic>
      <p:pic>
        <p:nvPicPr>
          <p:cNvPr id="6" name="图片 5"/>
          <p:cNvPicPr>
            <a:picLocks noChangeAspect="1"/>
          </p:cNvPicPr>
          <p:nvPr/>
        </p:nvPicPr>
        <p:blipFill rotWithShape="1">
          <a:blip r:embed="rId2"/>
          <a:srcRect l="1235"/>
          <a:stretch>
            <a:fillRect/>
          </a:stretch>
        </p:blipFill>
        <p:spPr>
          <a:xfrm>
            <a:off x="540881" y="3819324"/>
            <a:ext cx="6477139" cy="2559115"/>
          </a:xfrm>
          <a:prstGeom prst="rect">
            <a:avLst/>
          </a:prstGeom>
        </p:spPr>
      </p:pic>
      <p:sp>
        <p:nvSpPr>
          <p:cNvPr id="5" name="矩形 4"/>
          <p:cNvSpPr/>
          <p:nvPr/>
        </p:nvSpPr>
        <p:spPr>
          <a:xfrm>
            <a:off x="7983771" y="2256748"/>
            <a:ext cx="1415772" cy="461665"/>
          </a:xfrm>
          <a:prstGeom prst="rect">
            <a:avLst/>
          </a:prstGeom>
        </p:spPr>
        <p:txBody>
          <a:bodyPr wrap="none">
            <a:spAutoFit/>
          </a:bodyPr>
          <a:lstStyle/>
          <a:p>
            <a:pPr algn="ctr"/>
            <a:r>
              <a:rPr lang="zh-CN" altLang="en-US" sz="2400" dirty="0" smtClean="0"/>
              <a:t>传统算命</a:t>
            </a:r>
            <a:endParaRPr lang="zh-CN" altLang="en-US" sz="2400" dirty="0"/>
          </a:p>
        </p:txBody>
      </p:sp>
      <p:sp>
        <p:nvSpPr>
          <p:cNvPr id="7" name="矩形 6"/>
          <p:cNvSpPr/>
          <p:nvPr/>
        </p:nvSpPr>
        <p:spPr>
          <a:xfrm>
            <a:off x="10270373" y="2235562"/>
            <a:ext cx="1415772" cy="461665"/>
          </a:xfrm>
          <a:prstGeom prst="rect">
            <a:avLst/>
          </a:prstGeom>
        </p:spPr>
        <p:txBody>
          <a:bodyPr wrap="none">
            <a:spAutoFit/>
          </a:bodyPr>
          <a:lstStyle/>
          <a:p>
            <a:pPr algn="ctr"/>
            <a:r>
              <a:rPr lang="zh-CN" altLang="en-US" sz="2400" dirty="0"/>
              <a:t>网络算命</a:t>
            </a:r>
            <a:endParaRPr lang="zh-CN" altLang="en-US" sz="2400" dirty="0"/>
          </a:p>
        </p:txBody>
      </p:sp>
      <p:sp>
        <p:nvSpPr>
          <p:cNvPr id="8" name="矩形 7"/>
          <p:cNvSpPr/>
          <p:nvPr/>
        </p:nvSpPr>
        <p:spPr>
          <a:xfrm>
            <a:off x="7852485" y="2938180"/>
            <a:ext cx="2132703" cy="646331"/>
          </a:xfrm>
          <a:prstGeom prst="rect">
            <a:avLst/>
          </a:prstGeom>
        </p:spPr>
        <p:txBody>
          <a:bodyPr wrap="square">
            <a:spAutoFit/>
          </a:bodyPr>
          <a:lstStyle/>
          <a:p>
            <a:r>
              <a:rPr lang="zh-CN" altLang="en-US"/>
              <a:t>看得到、摸的着，容易产生信任</a:t>
            </a:r>
            <a:endParaRPr lang="zh-CN" altLang="en-US" dirty="0"/>
          </a:p>
        </p:txBody>
      </p:sp>
      <p:sp>
        <p:nvSpPr>
          <p:cNvPr id="9" name="矩形 8"/>
          <p:cNvSpPr/>
          <p:nvPr/>
        </p:nvSpPr>
        <p:spPr>
          <a:xfrm>
            <a:off x="10235700" y="2927587"/>
            <a:ext cx="1677557" cy="646331"/>
          </a:xfrm>
          <a:prstGeom prst="rect">
            <a:avLst/>
          </a:prstGeom>
        </p:spPr>
        <p:txBody>
          <a:bodyPr wrap="square">
            <a:spAutoFit/>
          </a:bodyPr>
          <a:lstStyle/>
          <a:p>
            <a:r>
              <a:rPr lang="zh-CN" altLang="en-US" dirty="0"/>
              <a:t>面对电脑，不容易产生信任</a:t>
            </a:r>
            <a:endParaRPr lang="zh-CN" altLang="en-US" dirty="0"/>
          </a:p>
        </p:txBody>
      </p:sp>
      <p:sp>
        <p:nvSpPr>
          <p:cNvPr id="10" name="矩形 9"/>
          <p:cNvSpPr/>
          <p:nvPr/>
        </p:nvSpPr>
        <p:spPr>
          <a:xfrm>
            <a:off x="8056533" y="3804278"/>
            <a:ext cx="1107996" cy="369332"/>
          </a:xfrm>
          <a:prstGeom prst="rect">
            <a:avLst/>
          </a:prstGeom>
        </p:spPr>
        <p:txBody>
          <a:bodyPr wrap="none">
            <a:spAutoFit/>
          </a:bodyPr>
          <a:lstStyle/>
          <a:p>
            <a:r>
              <a:rPr lang="zh-CN" altLang="en-US"/>
              <a:t>参与度高</a:t>
            </a:r>
            <a:endParaRPr lang="zh-CN" altLang="en-US" dirty="0"/>
          </a:p>
        </p:txBody>
      </p:sp>
      <p:sp>
        <p:nvSpPr>
          <p:cNvPr id="11" name="矩形 10"/>
          <p:cNvSpPr/>
          <p:nvPr/>
        </p:nvSpPr>
        <p:spPr>
          <a:xfrm>
            <a:off x="10424261" y="3804278"/>
            <a:ext cx="1107996" cy="369332"/>
          </a:xfrm>
          <a:prstGeom prst="rect">
            <a:avLst/>
          </a:prstGeom>
        </p:spPr>
        <p:txBody>
          <a:bodyPr wrap="none">
            <a:spAutoFit/>
          </a:bodyPr>
          <a:lstStyle/>
          <a:p>
            <a:r>
              <a:rPr lang="zh-CN" altLang="en-US"/>
              <a:t>参与度低</a:t>
            </a:r>
            <a:endParaRPr lang="zh-CN" altLang="en-US" dirty="0"/>
          </a:p>
        </p:txBody>
      </p:sp>
      <p:sp>
        <p:nvSpPr>
          <p:cNvPr id="12" name="矩形 11"/>
          <p:cNvSpPr/>
          <p:nvPr/>
        </p:nvSpPr>
        <p:spPr>
          <a:xfrm>
            <a:off x="8056533" y="4393377"/>
            <a:ext cx="1107996" cy="369332"/>
          </a:xfrm>
          <a:prstGeom prst="rect">
            <a:avLst/>
          </a:prstGeom>
        </p:spPr>
        <p:txBody>
          <a:bodyPr wrap="none">
            <a:spAutoFit/>
          </a:bodyPr>
          <a:lstStyle/>
          <a:p>
            <a:r>
              <a:rPr lang="zh-CN" altLang="en-US"/>
              <a:t>权威</a:t>
            </a:r>
            <a:r>
              <a:rPr lang="zh-CN" altLang="en-US" smtClean="0"/>
              <a:t>感高</a:t>
            </a:r>
            <a:endParaRPr lang="zh-CN" altLang="en-US" dirty="0"/>
          </a:p>
        </p:txBody>
      </p:sp>
      <p:sp>
        <p:nvSpPr>
          <p:cNvPr id="13" name="矩形 12"/>
          <p:cNvSpPr/>
          <p:nvPr/>
        </p:nvSpPr>
        <p:spPr>
          <a:xfrm>
            <a:off x="10424261" y="4393377"/>
            <a:ext cx="1107996" cy="369332"/>
          </a:xfrm>
          <a:prstGeom prst="rect">
            <a:avLst/>
          </a:prstGeom>
        </p:spPr>
        <p:txBody>
          <a:bodyPr wrap="none">
            <a:spAutoFit/>
          </a:bodyPr>
          <a:lstStyle/>
          <a:p>
            <a:r>
              <a:rPr lang="zh-CN" altLang="en-US" dirty="0"/>
              <a:t>权威</a:t>
            </a:r>
            <a:r>
              <a:rPr lang="zh-CN" altLang="en-US" dirty="0" smtClean="0"/>
              <a:t>感低</a:t>
            </a:r>
            <a:endParaRPr lang="zh-CN" altLang="en-US" dirty="0"/>
          </a:p>
        </p:txBody>
      </p:sp>
      <p:sp>
        <p:nvSpPr>
          <p:cNvPr id="14" name="矩形 13"/>
          <p:cNvSpPr/>
          <p:nvPr/>
        </p:nvSpPr>
        <p:spPr>
          <a:xfrm>
            <a:off x="9642916" y="2257139"/>
            <a:ext cx="498919" cy="461665"/>
          </a:xfrm>
          <a:prstGeom prst="rect">
            <a:avLst/>
          </a:prstGeom>
        </p:spPr>
        <p:txBody>
          <a:bodyPr wrap="none">
            <a:spAutoFit/>
          </a:bodyPr>
          <a:lstStyle/>
          <a:p>
            <a:pPr algn="ctr"/>
            <a:r>
              <a:rPr lang="en-US" altLang="zh-CN" sz="2400" smtClean="0"/>
              <a:t>VS</a:t>
            </a:r>
            <a:endParaRPr lang="zh-CN" alt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609601"/>
            <a:ext cx="10131425" cy="510540"/>
          </a:xfrm>
        </p:spPr>
        <p:txBody>
          <a:bodyPr>
            <a:normAutofit/>
          </a:bodyPr>
          <a:lstStyle/>
          <a:p>
            <a:r>
              <a:rPr kumimoji="1" lang="zh-CN" altLang="en-US" sz="2000" dirty="0" smtClean="0"/>
              <a:t>董师傅觉得平台抽成太多，自己作为一个新手累死累活的每月才收入</a:t>
            </a:r>
            <a:r>
              <a:rPr kumimoji="1" lang="en-US" altLang="zh-CN" sz="2000" dirty="0" smtClean="0"/>
              <a:t>1</a:t>
            </a:r>
            <a:r>
              <a:rPr kumimoji="1" lang="zh-CN" altLang="en-US" sz="2000" dirty="0" smtClean="0"/>
              <a:t>万</a:t>
            </a:r>
            <a:endParaRPr kumimoji="1" lang="zh-CN" altLang="en-US" sz="2000" dirty="0"/>
          </a:p>
        </p:txBody>
      </p:sp>
      <p:graphicFrame>
        <p:nvGraphicFramePr>
          <p:cNvPr id="6" name="表格 5"/>
          <p:cNvGraphicFramePr>
            <a:graphicFrameLocks noGrp="1"/>
          </p:cNvGraphicFramePr>
          <p:nvPr/>
        </p:nvGraphicFramePr>
        <p:xfrm>
          <a:off x="539322" y="2131161"/>
          <a:ext cx="10923611" cy="3112650"/>
        </p:xfrm>
        <a:graphic>
          <a:graphicData uri="http://schemas.openxmlformats.org/drawingml/2006/table">
            <a:tbl>
              <a:tblPr/>
              <a:tblGrid>
                <a:gridCol w="1560516"/>
                <a:gridCol w="1560516"/>
                <a:gridCol w="1978446"/>
                <a:gridCol w="1142585"/>
                <a:gridCol w="1560516"/>
                <a:gridCol w="1560516"/>
                <a:gridCol w="1560516"/>
              </a:tblGrid>
              <a:tr h="454128">
                <a:tc>
                  <a:txBody>
                    <a:bodyPr/>
                    <a:lstStyle/>
                    <a:p>
                      <a:pPr algn="l" fontAlgn="t"/>
                      <a:r>
                        <a:rPr lang="zh-CN" altLang="en-US" sz="1600" b="0" i="0" u="none" strike="noStrike" dirty="0">
                          <a:solidFill>
                            <a:srgbClr val="000000"/>
                          </a:solidFill>
                          <a:effectLst/>
                          <a:latin typeface="Arial" panose="02080604020202020204" pitchFamily="34" charset="0"/>
                        </a:rPr>
                        <a:t>　</a:t>
                      </a:r>
                      <a:endParaRPr lang="zh-CN" altLang="en-US" sz="1600" b="0" i="0" u="none" strike="noStrike" dirty="0">
                        <a:solidFill>
                          <a:srgbClr val="000000"/>
                        </a:solidFill>
                        <a:effectLst/>
                        <a:latin typeface="Arial" panose="02080604020202020204" pitchFamily="34" charset="0"/>
                      </a:endParaRPr>
                    </a:p>
                  </a:txBody>
                  <a:tcPr marL="11170" marR="11170" marT="111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宋体" pitchFamily="2" charset="-122"/>
                        </a:rPr>
                        <a:t>盈利方式</a:t>
                      </a:r>
                      <a:endParaRPr lang="zh-CN" altLang="en-US" sz="1600" b="1" i="0" u="none" strike="noStrike" dirty="0">
                        <a:solidFill>
                          <a:schemeClr val="tx1"/>
                        </a:solidFill>
                        <a:effectLst/>
                        <a:latin typeface="宋体" pitchFamily="2" charset="-122"/>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Arial" panose="02080604020202020204" pitchFamily="34" charset="0"/>
                        </a:rPr>
                        <a:t>入驻审核</a:t>
                      </a:r>
                      <a:endParaRPr lang="zh-CN" altLang="en-US" sz="1600" b="1"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Arial" panose="02080604020202020204" pitchFamily="34" charset="0"/>
                        </a:rPr>
                        <a:t>佣金抽成</a:t>
                      </a:r>
                      <a:endParaRPr lang="zh-CN" altLang="en-US" sz="1600" b="1"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Arial" panose="02080604020202020204" pitchFamily="34" charset="0"/>
                        </a:rPr>
                        <a:t>客</a:t>
                      </a:r>
                      <a:r>
                        <a:rPr lang="zh-CN" altLang="en-US" sz="1600" b="1" i="0" u="none" strike="noStrike" dirty="0" smtClean="0">
                          <a:solidFill>
                            <a:schemeClr val="tx1"/>
                          </a:solidFill>
                          <a:effectLst/>
                          <a:latin typeface="Arial" panose="02080604020202020204" pitchFamily="34" charset="0"/>
                        </a:rPr>
                        <a:t>单价（元）</a:t>
                      </a:r>
                      <a:endParaRPr lang="zh-CN" altLang="en-US" sz="1600" b="1"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Arial" panose="02080604020202020204" pitchFamily="34" charset="0"/>
                        </a:rPr>
                        <a:t>客户服务</a:t>
                      </a:r>
                      <a:endParaRPr lang="zh-CN" altLang="en-US" sz="1600" b="1"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1" i="0" u="none" strike="noStrike" dirty="0">
                          <a:solidFill>
                            <a:schemeClr val="tx1"/>
                          </a:solidFill>
                          <a:effectLst/>
                          <a:latin typeface="Arial" panose="02080604020202020204" pitchFamily="34" charset="0"/>
                        </a:rPr>
                        <a:t>升级方式</a:t>
                      </a:r>
                      <a:endParaRPr lang="zh-CN" altLang="en-US" sz="1600" b="1"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29261">
                <a:tc>
                  <a:txBody>
                    <a:bodyPr/>
                    <a:lstStyle/>
                    <a:p>
                      <a:pPr algn="ctr" rtl="0" fontAlgn="ctr"/>
                      <a:r>
                        <a:rPr lang="zh-CN" altLang="en-US" sz="1600" b="1" i="0" u="none" strike="noStrike" dirty="0">
                          <a:solidFill>
                            <a:srgbClr val="FFFFFF"/>
                          </a:solidFill>
                          <a:effectLst/>
                          <a:latin typeface="Arial" panose="02080604020202020204" pitchFamily="34" charset="0"/>
                        </a:rPr>
                        <a:t>帮帮</a:t>
                      </a:r>
                      <a:r>
                        <a:rPr lang="zh-CN" altLang="en-US" sz="1600" b="1" i="0" u="none" strike="noStrike" dirty="0" smtClean="0">
                          <a:solidFill>
                            <a:srgbClr val="FFFFFF"/>
                          </a:solidFill>
                          <a:effectLst/>
                          <a:latin typeface="Arial" panose="02080604020202020204" pitchFamily="34" charset="0"/>
                        </a:rPr>
                        <a:t>测</a:t>
                      </a: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zh-CN" altLang="en-US" sz="1600" b="1" i="0" u="none" strike="noStrike" dirty="0">
                        <a:solidFill>
                          <a:srgbClr val="FFFFFF"/>
                        </a:solidFill>
                        <a:effectLst/>
                        <a:latin typeface="Arial" panose="02080604020202020204" pitchFamily="34" charset="0"/>
                      </a:endParaRPr>
                    </a:p>
                  </a:txBody>
                  <a:tcPr marL="11170" marR="11170" marT="1117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smtClean="0">
                          <a:solidFill>
                            <a:schemeClr val="tx1"/>
                          </a:solidFill>
                          <a:effectLst/>
                          <a:latin typeface="宋体" pitchFamily="2" charset="-122"/>
                        </a:rPr>
                        <a:t>佣金</a:t>
                      </a:r>
                      <a:r>
                        <a:rPr lang="en-US" altLang="zh-CN" sz="1600" b="0" i="0" u="none" strike="noStrike" dirty="0" smtClean="0">
                          <a:solidFill>
                            <a:schemeClr val="tx1"/>
                          </a:solidFill>
                          <a:effectLst/>
                          <a:latin typeface="宋体" pitchFamily="2" charset="-122"/>
                        </a:rPr>
                        <a:t>+</a:t>
                      </a:r>
                      <a:r>
                        <a:rPr lang="zh-CN" altLang="en-US" sz="1600" b="0" i="0" u="none" strike="noStrike" dirty="0" smtClean="0">
                          <a:solidFill>
                            <a:schemeClr val="tx1"/>
                          </a:solidFill>
                          <a:effectLst/>
                          <a:latin typeface="宋体" pitchFamily="2" charset="-122"/>
                        </a:rPr>
                        <a:t>广告</a:t>
                      </a:r>
                      <a:r>
                        <a:rPr lang="en-US" altLang="zh-CN" sz="1600" b="0" i="0" u="none" strike="noStrike" dirty="0" smtClean="0">
                          <a:solidFill>
                            <a:schemeClr val="tx1"/>
                          </a:solidFill>
                          <a:effectLst/>
                          <a:latin typeface="宋体" pitchFamily="2" charset="-122"/>
                        </a:rPr>
                        <a:t>+</a:t>
                      </a:r>
                      <a:r>
                        <a:rPr lang="zh-CN" altLang="en-US" sz="1600" b="0" i="0" u="none" strike="noStrike" dirty="0" smtClean="0">
                          <a:solidFill>
                            <a:schemeClr val="tx1"/>
                          </a:solidFill>
                          <a:effectLst/>
                          <a:latin typeface="宋体" pitchFamily="2" charset="-122"/>
                        </a:rPr>
                        <a:t>电商</a:t>
                      </a:r>
                      <a:endParaRPr lang="zh-CN" altLang="en-US" sz="1600" b="0" i="0" u="none" strike="noStrike" dirty="0">
                        <a:solidFill>
                          <a:schemeClr val="tx1"/>
                        </a:solidFill>
                        <a:effectLst/>
                        <a:latin typeface="宋体" pitchFamily="2" charset="-122"/>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a:solidFill>
                            <a:schemeClr val="tx1"/>
                          </a:solidFill>
                          <a:effectLst/>
                          <a:latin typeface="宋体" pitchFamily="2" charset="-122"/>
                        </a:rPr>
                        <a:t>简历</a:t>
                      </a:r>
                      <a:r>
                        <a:rPr lang="en-US" altLang="zh-CN" sz="1600" b="0" i="0" u="none" strike="noStrike" dirty="0">
                          <a:solidFill>
                            <a:schemeClr val="tx1"/>
                          </a:solidFill>
                          <a:effectLst/>
                          <a:latin typeface="Calibri" charset="0"/>
                        </a:rPr>
                        <a:t>+</a:t>
                      </a:r>
                      <a:r>
                        <a:rPr lang="zh-CN" altLang="en-US" sz="1600" b="0" i="0" u="none" strike="noStrike" dirty="0">
                          <a:solidFill>
                            <a:schemeClr val="tx1"/>
                          </a:solidFill>
                          <a:effectLst/>
                          <a:latin typeface="宋体" pitchFamily="2" charset="-122"/>
                        </a:rPr>
                        <a:t>入职考试</a:t>
                      </a:r>
                      <a:endParaRPr lang="zh-CN" altLang="en-US" sz="1600" b="0" i="0" u="none" strike="noStrike" dirty="0">
                        <a:solidFill>
                          <a:schemeClr val="tx1"/>
                        </a:solidFill>
                        <a:effectLst/>
                        <a:latin typeface="宋体" pitchFamily="2" charset="-122"/>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0" i="0" u="none" strike="noStrike" dirty="0">
                          <a:solidFill>
                            <a:schemeClr val="tx1"/>
                          </a:solidFill>
                          <a:effectLst/>
                          <a:latin typeface="Calibri" charset="0"/>
                        </a:rPr>
                        <a:t>40%</a:t>
                      </a:r>
                      <a:endParaRPr lang="en-US" sz="1600" b="0" i="0" u="none" strike="noStrike" dirty="0">
                        <a:solidFill>
                          <a:schemeClr val="tx1"/>
                        </a:solidFill>
                        <a:effectLst/>
                        <a:latin typeface="Calibri"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0" i="0" u="none" strike="noStrike" dirty="0" smtClean="0">
                          <a:solidFill>
                            <a:schemeClr val="tx1"/>
                          </a:solidFill>
                          <a:effectLst/>
                          <a:latin typeface="Calibri" charset="0"/>
                        </a:rPr>
                        <a:t>198-598</a:t>
                      </a:r>
                      <a:r>
                        <a:rPr lang="zh-CN" altLang="en-US" sz="1600" b="0" i="0" u="none" strike="noStrike" dirty="0" smtClean="0">
                          <a:solidFill>
                            <a:schemeClr val="tx1"/>
                          </a:solidFill>
                          <a:effectLst/>
                          <a:latin typeface="Calibri" charset="0"/>
                        </a:rPr>
                        <a:t>（事业财运）</a:t>
                      </a:r>
                      <a:endParaRPr lang="en-US" altLang="zh-CN" sz="1600" b="0" i="0" u="none" strike="noStrike" dirty="0" smtClean="0">
                        <a:solidFill>
                          <a:schemeClr val="tx1"/>
                        </a:solidFill>
                        <a:effectLst/>
                        <a:latin typeface="Calibri" charset="0"/>
                      </a:endParaRPr>
                    </a:p>
                    <a:p>
                      <a:pPr algn="ctr" rtl="0" fontAlgn="ctr"/>
                      <a:endParaRPr lang="en-US" sz="1600" b="0" i="0" u="none" strike="noStrike" dirty="0" smtClean="0">
                        <a:solidFill>
                          <a:schemeClr val="tx1"/>
                        </a:solidFill>
                        <a:effectLst/>
                        <a:latin typeface="Calibri" charset="0"/>
                      </a:endParaRPr>
                    </a:p>
                    <a:p>
                      <a:pPr algn="ctr" rtl="0" fontAlgn="ctr"/>
                      <a:r>
                        <a:rPr lang="en-US" altLang="zh-CN" sz="1600" b="0" i="0" u="none" strike="noStrike" dirty="0" smtClean="0">
                          <a:solidFill>
                            <a:schemeClr val="tx1"/>
                          </a:solidFill>
                          <a:effectLst/>
                          <a:latin typeface="Calibri" charset="0"/>
                        </a:rPr>
                        <a:t>800-1998</a:t>
                      </a:r>
                      <a:r>
                        <a:rPr lang="zh-CN" altLang="en-US" sz="1600" b="0" i="0" u="none" strike="noStrike" dirty="0" smtClean="0">
                          <a:solidFill>
                            <a:schemeClr val="tx1"/>
                          </a:solidFill>
                          <a:effectLst/>
                          <a:latin typeface="Calibri" charset="0"/>
                        </a:rPr>
                        <a:t>（起名风水</a:t>
                      </a:r>
                      <a:r>
                        <a:rPr lang="en-US" sz="1600" b="0" i="0" u="none" strike="noStrike" dirty="0" smtClean="0">
                          <a:solidFill>
                            <a:schemeClr val="tx1"/>
                          </a:solidFill>
                          <a:effectLst/>
                          <a:latin typeface="Calibri" charset="0"/>
                        </a:rPr>
                        <a:t> </a:t>
                      </a:r>
                      <a:r>
                        <a:rPr lang="zh-CN" altLang="en-US" sz="1600" b="0" i="0" u="none" strike="noStrike" dirty="0" smtClean="0">
                          <a:solidFill>
                            <a:schemeClr val="tx1"/>
                          </a:solidFill>
                          <a:effectLst/>
                          <a:latin typeface="Calibri" charset="0"/>
                        </a:rPr>
                        <a:t>）</a:t>
                      </a:r>
                      <a:endParaRPr lang="en-US" sz="1600" b="0" i="0" u="none" strike="noStrike" dirty="0">
                        <a:solidFill>
                          <a:schemeClr val="tx1"/>
                        </a:solidFill>
                        <a:effectLst/>
                        <a:latin typeface="Calibri"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a:solidFill>
                            <a:schemeClr val="tx1"/>
                          </a:solidFill>
                          <a:effectLst/>
                          <a:latin typeface="Arial" panose="02080604020202020204" pitchFamily="34" charset="0"/>
                        </a:rPr>
                        <a:t>前测准不许退单</a:t>
                      </a:r>
                      <a:endParaRPr lang="zh-CN" altLang="en-US" sz="1600" b="0"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ctr"/>
                      <a:r>
                        <a:rPr lang="zh-CN" altLang="en-US" sz="1600" b="0" i="0" u="none" strike="noStrike" dirty="0">
                          <a:solidFill>
                            <a:schemeClr val="tx1"/>
                          </a:solidFill>
                          <a:effectLst/>
                          <a:latin typeface="宋体" pitchFamily="2" charset="-122"/>
                        </a:rPr>
                        <a:t>一定数量的订单，一定的好评率，每升一级，单客价就提高一个档次</a:t>
                      </a:r>
                      <a:endParaRPr lang="zh-CN" altLang="en-US" sz="1600" b="0" i="0" u="none" strike="noStrike" dirty="0">
                        <a:solidFill>
                          <a:schemeClr val="tx1"/>
                        </a:solidFill>
                        <a:effectLst/>
                        <a:latin typeface="宋体" pitchFamily="2" charset="-122"/>
                      </a:endParaRPr>
                    </a:p>
                    <a:p>
                      <a:pPr algn="ctr" fontAlgn="t"/>
                      <a:r>
                        <a:rPr lang="zh-CN" altLang="en-US" sz="1600" b="0" i="0" u="none" strike="noStrike" dirty="0">
                          <a:solidFill>
                            <a:schemeClr val="tx1"/>
                          </a:solidFill>
                          <a:effectLst/>
                          <a:latin typeface="Arial" panose="02080604020202020204" pitchFamily="34" charset="0"/>
                        </a:rPr>
                        <a:t>　</a:t>
                      </a:r>
                      <a:endParaRPr lang="zh-CN" altLang="en-US" sz="1600" b="0"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29261">
                <a:tc>
                  <a:txBody>
                    <a:bodyPr/>
                    <a:lstStyle/>
                    <a:p>
                      <a:pPr algn="ctr" rtl="0" fontAlgn="ctr"/>
                      <a:r>
                        <a:rPr lang="zh-CN" altLang="en-US" sz="1600" b="1" i="0" u="none" strike="noStrike" dirty="0">
                          <a:solidFill>
                            <a:srgbClr val="FFFFFF"/>
                          </a:solidFill>
                          <a:effectLst/>
                          <a:latin typeface="Arial" panose="02080604020202020204" pitchFamily="34" charset="0"/>
                        </a:rPr>
                        <a:t>高人</a:t>
                      </a:r>
                      <a:r>
                        <a:rPr lang="zh-CN" altLang="en-US" sz="1600" b="1" i="0" u="none" strike="noStrike" dirty="0" smtClean="0">
                          <a:solidFill>
                            <a:srgbClr val="FFFFFF"/>
                          </a:solidFill>
                          <a:effectLst/>
                          <a:latin typeface="Arial" panose="02080604020202020204" pitchFamily="34" charset="0"/>
                        </a:rPr>
                        <a:t>汇</a:t>
                      </a: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en-US" altLang="zh-CN" sz="1600" b="1" i="0" u="none" strike="noStrike" dirty="0" smtClean="0">
                        <a:solidFill>
                          <a:srgbClr val="FFFFFF"/>
                        </a:solidFill>
                        <a:effectLst/>
                        <a:latin typeface="Arial" panose="02080604020202020204" pitchFamily="34" charset="0"/>
                      </a:endParaRPr>
                    </a:p>
                    <a:p>
                      <a:pPr algn="ctr" rtl="0" fontAlgn="ctr"/>
                      <a:endParaRPr lang="zh-CN" altLang="en-US" sz="1600" b="1" i="0" u="none" strike="noStrike" dirty="0">
                        <a:solidFill>
                          <a:srgbClr val="FFFFFF"/>
                        </a:solidFill>
                        <a:effectLst/>
                        <a:latin typeface="Arial" panose="02080604020202020204" pitchFamily="34" charset="0"/>
                      </a:endParaRPr>
                    </a:p>
                  </a:txBody>
                  <a:tcPr marL="11170" marR="11170" marT="11170"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smtClean="0">
                          <a:solidFill>
                            <a:schemeClr val="tx1"/>
                          </a:solidFill>
                          <a:effectLst/>
                          <a:latin typeface="宋体" pitchFamily="2" charset="-122"/>
                        </a:rPr>
                        <a:t>佣金</a:t>
                      </a:r>
                      <a:r>
                        <a:rPr lang="en-US" altLang="zh-CN" sz="1600" b="0" i="0" u="none" strike="noStrike" dirty="0" smtClean="0">
                          <a:solidFill>
                            <a:schemeClr val="tx1"/>
                          </a:solidFill>
                          <a:effectLst/>
                          <a:latin typeface="宋体" pitchFamily="2" charset="-122"/>
                        </a:rPr>
                        <a:t>+</a:t>
                      </a:r>
                      <a:r>
                        <a:rPr lang="zh-CN" altLang="en-US" sz="1600" b="0" i="0" u="none" strike="noStrike" dirty="0">
                          <a:solidFill>
                            <a:schemeClr val="tx1"/>
                          </a:solidFill>
                          <a:effectLst/>
                          <a:latin typeface="宋体" pitchFamily="2" charset="-122"/>
                        </a:rPr>
                        <a:t>增值服务</a:t>
                      </a:r>
                      <a:r>
                        <a:rPr lang="en-US" altLang="zh-CN" sz="1600" b="0" i="0" u="none" strike="noStrike" dirty="0">
                          <a:solidFill>
                            <a:schemeClr val="tx1"/>
                          </a:solidFill>
                          <a:effectLst/>
                          <a:latin typeface="宋体" pitchFamily="2" charset="-122"/>
                        </a:rPr>
                        <a:t>+</a:t>
                      </a:r>
                      <a:r>
                        <a:rPr lang="zh-CN" altLang="en-US" sz="1600" b="0" i="0" u="none" strike="noStrike" dirty="0">
                          <a:solidFill>
                            <a:schemeClr val="tx1"/>
                          </a:solidFill>
                          <a:effectLst/>
                          <a:latin typeface="宋体" pitchFamily="2" charset="-122"/>
                        </a:rPr>
                        <a:t>电商</a:t>
                      </a:r>
                      <a:endParaRPr lang="zh-CN" altLang="en-US" sz="1600" b="0" i="0" u="none" strike="noStrike" dirty="0">
                        <a:solidFill>
                          <a:schemeClr val="tx1"/>
                        </a:solidFill>
                        <a:effectLst/>
                        <a:latin typeface="宋体" pitchFamily="2" charset="-122"/>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a:solidFill>
                            <a:schemeClr val="tx1"/>
                          </a:solidFill>
                          <a:effectLst/>
                          <a:latin typeface="Calibri" charset="0"/>
                        </a:rPr>
                        <a:t>“互动吧”中抢答，答案获得用户采纳</a:t>
                      </a:r>
                      <a:r>
                        <a:rPr lang="zh-CN" altLang="en-US" sz="1600" b="0" i="0" u="none" strike="noStrike" dirty="0" smtClean="0">
                          <a:solidFill>
                            <a:schemeClr val="tx1"/>
                          </a:solidFill>
                          <a:effectLst/>
                          <a:latin typeface="Calibri" charset="0"/>
                        </a:rPr>
                        <a:t>认可</a:t>
                      </a:r>
                      <a:endParaRPr lang="en-US" altLang="zh-CN" sz="1600" b="0" i="0" u="none" strike="noStrike" dirty="0" smtClean="0">
                        <a:solidFill>
                          <a:schemeClr val="tx1"/>
                        </a:solidFill>
                        <a:effectLst/>
                        <a:latin typeface="Calibri" charset="0"/>
                      </a:endParaRPr>
                    </a:p>
                    <a:p>
                      <a:pPr algn="ctr" rtl="0" fontAlgn="ctr"/>
                      <a:r>
                        <a:rPr lang="zh-CN" altLang="en-US" sz="1600" b="0" i="0" u="none" strike="noStrike" dirty="0" smtClean="0">
                          <a:solidFill>
                            <a:schemeClr val="tx1"/>
                          </a:solidFill>
                          <a:effectLst/>
                          <a:latin typeface="Calibri" charset="0"/>
                        </a:rPr>
                        <a:t>通过模拟客户问问答</a:t>
                      </a:r>
                      <a:endParaRPr lang="zh-CN" altLang="en-US" sz="1600" b="0" i="0" u="none" strike="noStrike" dirty="0">
                        <a:solidFill>
                          <a:schemeClr val="tx1"/>
                        </a:solidFill>
                        <a:effectLst/>
                        <a:latin typeface="Calibri"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b="0" i="0" u="none" strike="noStrike" dirty="0">
                          <a:solidFill>
                            <a:schemeClr val="tx1"/>
                          </a:solidFill>
                          <a:effectLst/>
                          <a:latin typeface="Calibri" charset="0"/>
                        </a:rPr>
                        <a:t>60%</a:t>
                      </a:r>
                      <a:endParaRPr lang="en-US" sz="1600" b="0" i="0" u="none" strike="noStrike" dirty="0">
                        <a:solidFill>
                          <a:schemeClr val="tx1"/>
                        </a:solidFill>
                        <a:effectLst/>
                        <a:latin typeface="Calibri"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altLang="zh-CN" sz="1600" b="0" i="0" u="none" strike="noStrike" dirty="0" smtClean="0">
                          <a:solidFill>
                            <a:schemeClr val="tx1"/>
                          </a:solidFill>
                          <a:effectLst/>
                          <a:latin typeface="Arial" panose="02080604020202020204" pitchFamily="34" charset="0"/>
                        </a:rPr>
                        <a:t>198-398</a:t>
                      </a:r>
                      <a:endParaRPr lang="en-US" altLang="zh-CN" sz="1600" b="0" i="0" u="none" strike="noStrike" dirty="0" smtClean="0">
                        <a:solidFill>
                          <a:schemeClr val="tx1"/>
                        </a:solidFill>
                        <a:effectLst/>
                        <a:latin typeface="Arial" panose="02080604020202020204" pitchFamily="34" charset="0"/>
                      </a:endParaRPr>
                    </a:p>
                    <a:p>
                      <a:pPr algn="ctr" fontAlgn="t"/>
                      <a:endParaRPr lang="en-US" altLang="zh-CN" sz="1600" b="0" i="0" u="none" strike="noStrike" dirty="0" smtClean="0">
                        <a:solidFill>
                          <a:schemeClr val="tx1"/>
                        </a:solidFill>
                        <a:effectLst/>
                        <a:latin typeface="Arial" panose="02080604020202020204" pitchFamily="34" charset="0"/>
                      </a:endParaRPr>
                    </a:p>
                    <a:p>
                      <a:pPr algn="ctr" fontAlgn="t"/>
                      <a:r>
                        <a:rPr lang="en-US" altLang="zh-CN" sz="1600" b="0" i="0" u="none" strike="noStrike" dirty="0" smtClean="0">
                          <a:solidFill>
                            <a:schemeClr val="tx1"/>
                          </a:solidFill>
                          <a:effectLst/>
                          <a:latin typeface="Arial" panose="02080604020202020204" pitchFamily="34" charset="0"/>
                        </a:rPr>
                        <a:t>898-2580</a:t>
                      </a:r>
                      <a:r>
                        <a:rPr lang="zh-CN" altLang="en-US" sz="1600" b="0" i="0" u="none" strike="noStrike" dirty="0" smtClean="0">
                          <a:solidFill>
                            <a:schemeClr val="tx1"/>
                          </a:solidFill>
                          <a:effectLst/>
                          <a:latin typeface="Arial" panose="02080604020202020204" pitchFamily="34" charset="0"/>
                        </a:rPr>
                        <a:t>（起名风水）</a:t>
                      </a:r>
                      <a:endParaRPr lang="en-US" altLang="zh-CN" sz="1600" b="0" i="0" u="none" strike="noStrike" dirty="0" smtClean="0">
                        <a:solidFill>
                          <a:schemeClr val="tx1"/>
                        </a:solidFill>
                        <a:effectLst/>
                        <a:latin typeface="Arial" panose="02080604020202020204" pitchFamily="34" charset="0"/>
                      </a:endParaRPr>
                    </a:p>
                  </a:txBody>
                  <a:tcPr marL="11170" marR="11170" marT="1117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dirty="0">
                          <a:solidFill>
                            <a:schemeClr val="tx1"/>
                          </a:solidFill>
                          <a:effectLst/>
                          <a:latin typeface="Arial" panose="02080604020202020204" pitchFamily="34" charset="0"/>
                        </a:rPr>
                        <a:t>不满意可退款</a:t>
                      </a:r>
                      <a:endParaRPr lang="zh-CN" altLang="en-US" sz="1600" b="0" i="0" u="none" strike="noStrike" dirty="0">
                        <a:solidFill>
                          <a:schemeClr val="tx1"/>
                        </a:solidFill>
                        <a:effectLst/>
                        <a:latin typeface="Arial" panose="02080604020202020204" pitchFamily="34" charset="0"/>
                      </a:endParaRPr>
                    </a:p>
                  </a:txBody>
                  <a:tcPr marL="11170" marR="11170" marT="1117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marL="11170" marR="11170" marT="1117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3CEE9"/>
                    </a:solidFill>
                  </a:tcPr>
                </a:tc>
              </a:tr>
            </a:tbl>
          </a:graphicData>
        </a:graphic>
      </p:graphicFrame>
      <p:pic>
        <p:nvPicPr>
          <p:cNvPr id="4" name="Picture 10" descr="å¸®å¸®æµ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1" y="2758662"/>
            <a:ext cx="928824" cy="928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é«äººæ±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38" y="4067296"/>
            <a:ext cx="936487" cy="936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172" y="353969"/>
            <a:ext cx="10131425" cy="1013244"/>
          </a:xfrm>
        </p:spPr>
        <p:txBody>
          <a:bodyPr>
            <a:normAutofit/>
          </a:bodyPr>
          <a:lstStyle/>
          <a:p>
            <a:r>
              <a:rPr lang="zh-CN" altLang="en-US" sz="2400" dirty="0" smtClean="0"/>
              <a:t>但是平台里有个算命的白小白升级特别快，虽然技术很一般</a:t>
            </a:r>
            <a:endParaRPr kumimoji="1" lang="zh-CN" altLang="en-US" sz="2400" dirty="0"/>
          </a:p>
        </p:txBody>
      </p:sp>
      <p:graphicFrame>
        <p:nvGraphicFramePr>
          <p:cNvPr id="4" name="表格 3"/>
          <p:cNvGraphicFramePr>
            <a:graphicFrameLocks noGrp="1"/>
          </p:cNvGraphicFramePr>
          <p:nvPr/>
        </p:nvGraphicFramePr>
        <p:xfrm>
          <a:off x="535172" y="1807515"/>
          <a:ext cx="4380373" cy="1558852"/>
        </p:xfrm>
        <a:graphic>
          <a:graphicData uri="http://schemas.openxmlformats.org/drawingml/2006/table">
            <a:tbl>
              <a:tblPr firstRow="1" bandRow="1">
                <a:tableStyleId>{5C22544A-7EE6-4342-B048-85BDC9FD1C3A}</a:tableStyleId>
              </a:tblPr>
              <a:tblGrid>
                <a:gridCol w="653326"/>
                <a:gridCol w="3727047"/>
              </a:tblGrid>
              <a:tr h="451412">
                <a:tc gridSpan="2">
                  <a:txBody>
                    <a:bodyPr/>
                    <a:lstStyle/>
                    <a:p>
                      <a:pPr algn="ctr"/>
                      <a:r>
                        <a:rPr lang="zh-CN" altLang="en-US" dirty="0" smtClean="0"/>
                        <a:t>白小白升级之路</a:t>
                      </a:r>
                      <a:endParaRPr lang="zh-CN" altLang="en-US" dirty="0"/>
                    </a:p>
                  </a:txBody>
                  <a:tcPr>
                    <a:noFill/>
                  </a:tcPr>
                </a:tc>
                <a:tc hMerge="1">
                  <a:tcPr>
                    <a:noFill/>
                  </a:tcPr>
                </a:tc>
              </a:tr>
              <a:tr h="370840">
                <a:tc>
                  <a:txBody>
                    <a:bodyPr/>
                    <a:lstStyle/>
                    <a:p>
                      <a:r>
                        <a:rPr lang="zh-CN" altLang="en-US" dirty="0" smtClean="0">
                          <a:solidFill>
                            <a:schemeClr val="tx1"/>
                          </a:solidFill>
                        </a:rPr>
                        <a:t>主攻</a:t>
                      </a:r>
                      <a:endParaRPr lang="zh-CN" altLang="en-US" dirty="0">
                        <a:solidFill>
                          <a:schemeClr val="tx1"/>
                        </a:solidFill>
                      </a:endParaRPr>
                    </a:p>
                  </a:txBody>
                  <a:tcPr>
                    <a:noFill/>
                  </a:tcPr>
                </a:tc>
                <a:tc>
                  <a:txBody>
                    <a:bodyPr/>
                    <a:lstStyle/>
                    <a:p>
                      <a:r>
                        <a:rPr lang="zh-CN" altLang="en-US" dirty="0" smtClean="0">
                          <a:solidFill>
                            <a:schemeClr val="tx1"/>
                          </a:solidFill>
                        </a:rPr>
                        <a:t>星座婚姻情感</a:t>
                      </a:r>
                      <a:endParaRPr lang="zh-CN" altLang="en-US" dirty="0">
                        <a:solidFill>
                          <a:schemeClr val="tx1"/>
                        </a:solidFill>
                      </a:endParaRPr>
                    </a:p>
                  </a:txBody>
                  <a:tcPr>
                    <a:noFill/>
                  </a:tcPr>
                </a:tc>
              </a:tr>
              <a:tr h="370840">
                <a:tc>
                  <a:txBody>
                    <a:bodyPr/>
                    <a:lstStyle/>
                    <a:p>
                      <a:r>
                        <a:rPr lang="zh-CN" altLang="en-US" dirty="0" smtClean="0">
                          <a:solidFill>
                            <a:schemeClr val="tx1"/>
                          </a:solidFill>
                        </a:rPr>
                        <a:t>标签</a:t>
                      </a:r>
                      <a:endParaRPr lang="zh-CN" altLang="en-US" dirty="0">
                        <a:solidFill>
                          <a:schemeClr val="tx1"/>
                        </a:solidFill>
                      </a:endParaRPr>
                    </a:p>
                  </a:txBody>
                  <a:tcPr>
                    <a:noFill/>
                  </a:tcPr>
                </a:tc>
                <a:tc>
                  <a:txBody>
                    <a:bodyPr/>
                    <a:lstStyle/>
                    <a:p>
                      <a:r>
                        <a:rPr lang="zh-CN" altLang="en-US" dirty="0" smtClean="0">
                          <a:solidFill>
                            <a:schemeClr val="tx1"/>
                          </a:solidFill>
                        </a:rPr>
                        <a:t>心灵按摩师</a:t>
                      </a:r>
                      <a:endParaRPr lang="zh-CN" altLang="en-US" dirty="0">
                        <a:solidFill>
                          <a:schemeClr val="tx1"/>
                        </a:solidFill>
                      </a:endParaRPr>
                    </a:p>
                  </a:txBody>
                  <a:tcPr>
                    <a:noFill/>
                  </a:tcPr>
                </a:tc>
              </a:tr>
              <a:tr h="343854">
                <a:tc>
                  <a:txBody>
                    <a:bodyPr/>
                    <a:lstStyle/>
                    <a:p>
                      <a:r>
                        <a:rPr lang="zh-CN" altLang="en-US" dirty="0" smtClean="0">
                          <a:solidFill>
                            <a:schemeClr val="tx1"/>
                          </a:solidFill>
                        </a:rPr>
                        <a:t>推广</a:t>
                      </a:r>
                      <a:endParaRPr lang="zh-CN" altLang="en-US" dirty="0">
                        <a:solidFill>
                          <a:schemeClr val="tx1"/>
                        </a:solidFill>
                      </a:endParaRPr>
                    </a:p>
                  </a:txBody>
                  <a:tcPr>
                    <a:noFill/>
                  </a:tcPr>
                </a:tc>
                <a:tc>
                  <a:txBody>
                    <a:bodyPr/>
                    <a:lstStyle/>
                    <a:p>
                      <a:r>
                        <a:rPr lang="zh-CN" altLang="en-US" dirty="0" smtClean="0">
                          <a:solidFill>
                            <a:schemeClr val="tx1"/>
                          </a:solidFill>
                        </a:rPr>
                        <a:t>星座软文、结合平台做大师访谈</a:t>
                      </a:r>
                      <a:endParaRPr lang="zh-CN" altLang="en-US" dirty="0">
                        <a:solidFill>
                          <a:schemeClr val="tx1"/>
                        </a:solidFill>
                      </a:endParaRPr>
                    </a:p>
                  </a:txBody>
                  <a:tcPr>
                    <a:noFill/>
                  </a:tcPr>
                </a:tc>
              </a:tr>
            </a:tbl>
          </a:graphicData>
        </a:graphic>
      </p:graphicFrame>
      <p:pic>
        <p:nvPicPr>
          <p:cNvPr id="3" name="图片 2"/>
          <p:cNvPicPr>
            <a:picLocks noChangeAspect="1"/>
          </p:cNvPicPr>
          <p:nvPr/>
        </p:nvPicPr>
        <p:blipFill>
          <a:blip r:embed="rId1"/>
          <a:stretch>
            <a:fillRect/>
          </a:stretch>
        </p:blipFill>
        <p:spPr>
          <a:xfrm>
            <a:off x="6606139" y="2456960"/>
            <a:ext cx="4345016" cy="2372810"/>
          </a:xfrm>
          <a:prstGeom prst="rect">
            <a:avLst/>
          </a:prstGeom>
        </p:spPr>
      </p:pic>
      <p:sp>
        <p:nvSpPr>
          <p:cNvPr id="5" name="下箭头 4"/>
          <p:cNvSpPr/>
          <p:nvPr/>
        </p:nvSpPr>
        <p:spPr>
          <a:xfrm rot="16200000">
            <a:off x="5271005" y="1984573"/>
            <a:ext cx="659757" cy="1204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440121" y="1588921"/>
            <a:ext cx="4677052" cy="646331"/>
          </a:xfrm>
          <a:prstGeom prst="rect">
            <a:avLst/>
          </a:prstGeom>
          <a:noFill/>
        </p:spPr>
        <p:txBody>
          <a:bodyPr wrap="square" rtlCol="0">
            <a:spAutoFit/>
          </a:bodyPr>
          <a:lstStyle/>
          <a:p>
            <a:r>
              <a:rPr kumimoji="1" lang="zh-CN" altLang="en-US" dirty="0" smtClean="0"/>
              <a:t>白小白名气变大，离开平台，做自媒体内容，同时卖起了周边，走泛娱乐的路</a:t>
            </a:r>
            <a:endParaRPr kumimoji="1" lang="zh-CN" alt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天体</Template>
  <TotalTime>0</TotalTime>
  <Words>4186</Words>
  <Application>WPS 演示</Application>
  <PresentationFormat>宽屏</PresentationFormat>
  <Paragraphs>485</Paragraphs>
  <Slides>18</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宋体</vt:lpstr>
      <vt:lpstr>Wingdings</vt:lpstr>
      <vt:lpstr>Arial</vt:lpstr>
      <vt:lpstr>DejaVu Sans</vt:lpstr>
      <vt:lpstr>Hiragino Sans GB W3</vt:lpstr>
      <vt:lpstr>Droid Sans Fallback</vt:lpstr>
      <vt:lpstr>Microsoft YaHei</vt:lpstr>
      <vt:lpstr>Microsoft YaHei Light</vt:lpstr>
      <vt:lpstr>Calibri</vt:lpstr>
      <vt:lpstr>DengXian</vt:lpstr>
      <vt:lpstr>Calibri</vt:lpstr>
      <vt:lpstr>微软雅黑</vt:lpstr>
      <vt:lpstr>宋体</vt:lpstr>
      <vt:lpstr>Arial Unicode MS</vt:lpstr>
      <vt:lpstr>Calibri Light</vt:lpstr>
      <vt:lpstr>Abyssinica SIL</vt:lpstr>
      <vt:lpstr>PMingLiU</vt:lpstr>
      <vt:lpstr>天体</vt:lpstr>
      <vt:lpstr>一个算命师的穿越之旅</vt:lpstr>
      <vt:lpstr>什么是算命？ 试图通过一种神秘的、标准化的过程或仪式来洞察一个问题或情况 </vt:lpstr>
      <vt:lpstr>董师傅是一个算命师，当地人都说算得准，人称董半仙</vt:lpstr>
      <vt:lpstr>某天，董师傅观星时观到一种奇怪的天象</vt:lpstr>
      <vt:lpstr>PowerPoint 演示文稿</vt:lpstr>
      <vt:lpstr>综合考虑，小明觉得董师傅最适合去平台型公司谋生</vt:lpstr>
      <vt:lpstr>董师傅平台受挫，以前语言特色用不上，被网友评价不准</vt:lpstr>
      <vt:lpstr>董师傅觉得平台抽成太多，自己作为一个新手累死累活的每月才收入1万</vt:lpstr>
      <vt:lpstr>但是平台里有个算命的白小白升级特别快，虽然技术很一般</vt:lpstr>
      <vt:lpstr>哪些人会算命？</vt:lpstr>
      <vt:lpstr> 引流免费app（简单的算法）   分析输入数据（生辰八字），调用一定的算法和规则库（各种算命方法），输出该数据的具体类别（该个例的运势走向）  </vt:lpstr>
      <vt:lpstr>唯一一家网络算命的上市公司Zappallas</vt:lpstr>
      <vt:lpstr>为何网络算命会付费——信任度</vt:lpstr>
      <vt:lpstr>PowerPoint 演示文稿</vt:lpstr>
      <vt:lpstr>PowerPoint 演示文稿</vt:lpstr>
      <vt:lpstr>算命+ai结合：2017年台湾学生Ai算命获奖的项目</vt:lpstr>
      <vt:lpstr>PowerPoint 演示文稿</vt:lpstr>
      <vt:lpstr>最后，董师傅把他的算命技能结合AI和机器算法，用几个月的时间把过去算命师傅一生能收集到的个案案例，形成了一个准确率达到80-90%的模型，结合互联网运营，以国学为噱头，达到了人生的巅峰！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网络算命的最小全局认识</dc:title>
  <dc:creator>Microsoft Office 用户</dc:creator>
  <cp:lastModifiedBy>慕广陵</cp:lastModifiedBy>
  <cp:revision>67</cp:revision>
  <dcterms:created xsi:type="dcterms:W3CDTF">2019-09-11T13:45:05Z</dcterms:created>
  <dcterms:modified xsi:type="dcterms:W3CDTF">2019-09-11T13:45:05Z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2052-11.1.0.8722</vt:lpwstr>
  </property>
</Properties>
</file>